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2"/>
  </p:notesMasterIdLst>
  <p:sldIdLst>
    <p:sldId id="935" r:id="rId2"/>
    <p:sldId id="522" r:id="rId3"/>
    <p:sldId id="937" r:id="rId4"/>
    <p:sldId id="938" r:id="rId5"/>
    <p:sldId id="939" r:id="rId6"/>
    <p:sldId id="944" r:id="rId7"/>
    <p:sldId id="1230" r:id="rId8"/>
    <p:sldId id="1231" r:id="rId9"/>
    <p:sldId id="1232" r:id="rId10"/>
    <p:sldId id="1233" r:id="rId11"/>
    <p:sldId id="1238" r:id="rId12"/>
    <p:sldId id="880" r:id="rId13"/>
    <p:sldId id="881" r:id="rId14"/>
    <p:sldId id="903" r:id="rId15"/>
    <p:sldId id="883" r:id="rId16"/>
    <p:sldId id="1280" r:id="rId17"/>
    <p:sldId id="1097" r:id="rId18"/>
    <p:sldId id="1279" r:id="rId19"/>
    <p:sldId id="1281" r:id="rId20"/>
    <p:sldId id="1282" r:id="rId21"/>
    <p:sldId id="1283" r:id="rId22"/>
    <p:sldId id="1284" r:id="rId23"/>
    <p:sldId id="1285" r:id="rId24"/>
    <p:sldId id="887" r:id="rId25"/>
    <p:sldId id="1020" r:id="rId26"/>
    <p:sldId id="1022" r:id="rId27"/>
    <p:sldId id="888" r:id="rId28"/>
    <p:sldId id="921" r:id="rId29"/>
    <p:sldId id="922" r:id="rId30"/>
    <p:sldId id="923" r:id="rId31"/>
    <p:sldId id="1028" r:id="rId32"/>
    <p:sldId id="889" r:id="rId33"/>
    <p:sldId id="932" r:id="rId34"/>
    <p:sldId id="928" r:id="rId35"/>
    <p:sldId id="925" r:id="rId36"/>
    <p:sldId id="926" r:id="rId37"/>
    <p:sldId id="927" r:id="rId38"/>
    <p:sldId id="960" r:id="rId39"/>
    <p:sldId id="1189" r:id="rId40"/>
    <p:sldId id="1286" r:id="rId41"/>
    <p:sldId id="1287" r:id="rId42"/>
    <p:sldId id="1288" r:id="rId43"/>
    <p:sldId id="1348" r:id="rId44"/>
    <p:sldId id="1289" r:id="rId45"/>
    <p:sldId id="1290" r:id="rId46"/>
    <p:sldId id="1291" r:id="rId47"/>
    <p:sldId id="1292" r:id="rId48"/>
    <p:sldId id="1293" r:id="rId49"/>
    <p:sldId id="1294" r:id="rId50"/>
    <p:sldId id="1295" r:id="rId51"/>
    <p:sldId id="1296" r:id="rId52"/>
    <p:sldId id="1297" r:id="rId53"/>
    <p:sldId id="1298" r:id="rId54"/>
    <p:sldId id="1299" r:id="rId55"/>
    <p:sldId id="1300" r:id="rId56"/>
    <p:sldId id="1301" r:id="rId57"/>
    <p:sldId id="1302" r:id="rId58"/>
    <p:sldId id="1303" r:id="rId59"/>
    <p:sldId id="1304" r:id="rId60"/>
    <p:sldId id="1305" r:id="rId61"/>
    <p:sldId id="1306" r:id="rId62"/>
    <p:sldId id="1307" r:id="rId63"/>
    <p:sldId id="1308" r:id="rId64"/>
    <p:sldId id="1309" r:id="rId65"/>
    <p:sldId id="1310" r:id="rId66"/>
    <p:sldId id="1311" r:id="rId67"/>
    <p:sldId id="1312" r:id="rId68"/>
    <p:sldId id="1313" r:id="rId69"/>
    <p:sldId id="1314" r:id="rId70"/>
    <p:sldId id="1315" r:id="rId71"/>
    <p:sldId id="1316" r:id="rId72"/>
    <p:sldId id="1317" r:id="rId73"/>
    <p:sldId id="1318" r:id="rId74"/>
    <p:sldId id="1319" r:id="rId75"/>
    <p:sldId id="1320" r:id="rId76"/>
    <p:sldId id="1321" r:id="rId77"/>
    <p:sldId id="1322" r:id="rId78"/>
    <p:sldId id="1323" r:id="rId79"/>
    <p:sldId id="1324" r:id="rId80"/>
    <p:sldId id="1325" r:id="rId81"/>
    <p:sldId id="1326" r:id="rId82"/>
    <p:sldId id="1327" r:id="rId83"/>
    <p:sldId id="1328" r:id="rId84"/>
    <p:sldId id="1329" r:id="rId85"/>
    <p:sldId id="1330" r:id="rId86"/>
    <p:sldId id="1331" r:id="rId87"/>
    <p:sldId id="1342" r:id="rId88"/>
    <p:sldId id="1343" r:id="rId89"/>
    <p:sldId id="1344" r:id="rId90"/>
    <p:sldId id="1345" r:id="rId91"/>
    <p:sldId id="1346" r:id="rId92"/>
    <p:sldId id="1347" r:id="rId93"/>
    <p:sldId id="1332" r:id="rId94"/>
    <p:sldId id="1333" r:id="rId95"/>
    <p:sldId id="1334" r:id="rId96"/>
    <p:sldId id="1335" r:id="rId97"/>
    <p:sldId id="1336" r:id="rId98"/>
    <p:sldId id="1337" r:id="rId99"/>
    <p:sldId id="1338" r:id="rId100"/>
    <p:sldId id="1339" r:id="rId101"/>
    <p:sldId id="1340" r:id="rId102"/>
    <p:sldId id="1341" r:id="rId103"/>
    <p:sldId id="1256" r:id="rId104"/>
    <p:sldId id="1257" r:id="rId105"/>
    <p:sldId id="1258" r:id="rId106"/>
    <p:sldId id="1259" r:id="rId107"/>
    <p:sldId id="1260" r:id="rId108"/>
    <p:sldId id="1261" r:id="rId109"/>
    <p:sldId id="1262" r:id="rId110"/>
    <p:sldId id="1263" r:id="rId111"/>
    <p:sldId id="1264" r:id="rId112"/>
    <p:sldId id="1265" r:id="rId113"/>
    <p:sldId id="1266" r:id="rId114"/>
    <p:sldId id="1267" r:id="rId115"/>
    <p:sldId id="1268" r:id="rId116"/>
    <p:sldId id="1269" r:id="rId117"/>
    <p:sldId id="1270" r:id="rId118"/>
    <p:sldId id="1271" r:id="rId119"/>
    <p:sldId id="1272" r:id="rId120"/>
    <p:sldId id="1273" r:id="rId121"/>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3">
          <p15:clr>
            <a:srgbClr val="A4A3A4"/>
          </p15:clr>
        </p15:guide>
        <p15:guide id="2" orient="horz" pos="1001">
          <p15:clr>
            <a:srgbClr val="A4A3A4"/>
          </p15:clr>
        </p15:guide>
        <p15:guide id="3" orient="horz" pos="751">
          <p15:clr>
            <a:srgbClr val="A4A3A4"/>
          </p15:clr>
        </p15:guide>
        <p15:guide id="4" orient="horz" pos="4184">
          <p15:clr>
            <a:srgbClr val="A4A3A4"/>
          </p15:clr>
        </p15:guide>
        <p15:guide id="5" orient="horz" pos="4018">
          <p15:clr>
            <a:srgbClr val="A4A3A4"/>
          </p15:clr>
        </p15:guide>
        <p15:guide id="6" pos="2880">
          <p15:clr>
            <a:srgbClr val="A4A3A4"/>
          </p15:clr>
        </p15:guide>
        <p15:guide id="7" pos="185">
          <p15:clr>
            <a:srgbClr val="A4A3A4"/>
          </p15:clr>
        </p15:guide>
        <p15:guide id="8" pos="5581">
          <p15:clr>
            <a:srgbClr val="A4A3A4"/>
          </p15:clr>
        </p15:guide>
      </p15:sldGuideLst>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MBOWSKI, Marcin" initials="DM" lastIdx="0" clrIdx="0">
    <p:extLst>
      <p:ext uri="{19B8F6BF-5375-455C-9EA6-DF929625EA0E}">
        <p15:presenceInfo xmlns:p15="http://schemas.microsoft.com/office/powerpoint/2012/main" userId="S-1-5-21-861567501-630328440-839522115-983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147"/>
    <a:srgbClr val="4A1913"/>
    <a:srgbClr val="747679"/>
    <a:srgbClr val="E7B513"/>
    <a:srgbClr val="FFFFFF"/>
    <a:srgbClr val="E7E7E7"/>
    <a:srgbClr val="000000"/>
    <a:srgbClr val="717EBD"/>
    <a:srgbClr val="DC91AE"/>
    <a:srgbClr val="E8D3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78" autoAdjust="0"/>
    <p:restoredTop sz="77698" autoAdjust="0"/>
  </p:normalViewPr>
  <p:slideViewPr>
    <p:cSldViewPr snapToGrid="0" snapToObjects="1" showGuides="1">
      <p:cViewPr varScale="1">
        <p:scale>
          <a:sx n="63" d="100"/>
          <a:sy n="63" d="100"/>
        </p:scale>
        <p:origin x="2093" y="62"/>
      </p:cViewPr>
      <p:guideLst>
        <p:guide orient="horz" pos="1413"/>
        <p:guide orient="horz" pos="1001"/>
        <p:guide orient="horz" pos="751"/>
        <p:guide orient="horz" pos="4184"/>
        <p:guide orient="horz" pos="4018"/>
        <p:guide pos="2880"/>
        <p:guide pos="185"/>
        <p:guide pos="5581"/>
      </p:guideLst>
    </p:cSldViewPr>
  </p:slideViewPr>
  <p:outlineViewPr>
    <p:cViewPr>
      <p:scale>
        <a:sx n="33" d="100"/>
        <a:sy n="33" d="100"/>
      </p:scale>
      <p:origin x="0" y="10368"/>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7" d="100"/>
          <a:sy n="87" d="100"/>
        </p:scale>
        <p:origin x="-894" y="-84"/>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0735EB2F-B47E-4445-91F4-D9443CBB4576}" type="datetimeFigureOut">
              <a:rPr lang="en-US" smtClean="0"/>
              <a:pPr/>
              <a:t>10/22/2015</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7824AA49-C5C6-C649-82FA-42EB664AA029}" type="slidenum">
              <a:rPr lang="en-US" smtClean="0"/>
              <a:pPr/>
              <a:t>‹#›</a:t>
            </a:fld>
            <a:endParaRPr lang="en-US"/>
          </a:p>
        </p:txBody>
      </p:sp>
    </p:spTree>
    <p:extLst>
      <p:ext uri="{BB962C8B-B14F-4D97-AF65-F5344CB8AC3E}">
        <p14:creationId xmlns:p14="http://schemas.microsoft.com/office/powerpoint/2010/main" val="17914725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1</a:t>
            </a:fld>
            <a:endParaRPr lang="en-US"/>
          </a:p>
        </p:txBody>
      </p:sp>
    </p:spTree>
    <p:extLst>
      <p:ext uri="{BB962C8B-B14F-4D97-AF65-F5344CB8AC3E}">
        <p14:creationId xmlns:p14="http://schemas.microsoft.com/office/powerpoint/2010/main" val="2054638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itchFamily="34" charset="0"/>
              <a:buChar char="•"/>
            </a:pPr>
            <a:r>
              <a:rPr lang="en-GB" dirty="0" smtClean="0">
                <a:ea typeface="ＭＳ Ｐゴシック" pitchFamily="34" charset="-128"/>
              </a:rPr>
              <a:t>One</a:t>
            </a:r>
            <a:r>
              <a:rPr lang="en-GB" baseline="0" dirty="0" smtClean="0">
                <a:ea typeface="ＭＳ Ｐゴシック" pitchFamily="34" charset="-128"/>
              </a:rPr>
              <a:t> press, but made up of 3 distinct publishing units.</a:t>
            </a:r>
          </a:p>
          <a:p>
            <a:pPr marL="171450" indent="-171450">
              <a:buFont typeface="Arial" pitchFamily="34" charset="0"/>
              <a:buChar char="•"/>
            </a:pPr>
            <a:r>
              <a:rPr lang="en-GB" baseline="0" dirty="0" smtClean="0">
                <a:ea typeface="ＭＳ Ｐゴシック" pitchFamily="34" charset="-128"/>
              </a:rPr>
              <a:t>Academic unit:</a:t>
            </a:r>
          </a:p>
          <a:p>
            <a:pPr marL="628650" lvl="1" indent="-171450">
              <a:buFont typeface="Arial" pitchFamily="34" charset="0"/>
              <a:buChar char="•"/>
            </a:pPr>
            <a:r>
              <a:rPr lang="en-GB" baseline="0" dirty="0" smtClean="0">
                <a:ea typeface="ＭＳ Ｐゴシック" pitchFamily="34" charset="-128"/>
              </a:rPr>
              <a:t>Dictionaries (including OED)</a:t>
            </a:r>
          </a:p>
          <a:p>
            <a:pPr marL="628650" lvl="1" indent="-171450">
              <a:buFont typeface="Arial" pitchFamily="34" charset="0"/>
              <a:buChar char="•"/>
            </a:pPr>
            <a:r>
              <a:rPr lang="en-GB" baseline="0" dirty="0" smtClean="0">
                <a:ea typeface="ＭＳ Ｐゴシック" pitchFamily="34" charset="-128"/>
              </a:rPr>
              <a:t>Journals program</a:t>
            </a:r>
          </a:p>
          <a:p>
            <a:pPr marL="628650" lvl="1" indent="-171450">
              <a:buFont typeface="Arial" pitchFamily="34" charset="0"/>
              <a:buChar char="•"/>
            </a:pPr>
            <a:r>
              <a:rPr lang="en-GB" baseline="0" dirty="0" smtClean="0">
                <a:ea typeface="ＭＳ Ｐゴシック" pitchFamily="34" charset="-128"/>
              </a:rPr>
              <a:t>Research monographs</a:t>
            </a:r>
          </a:p>
          <a:p>
            <a:pPr marL="628650" lvl="1" indent="-171450">
              <a:buFont typeface="Arial" pitchFamily="34" charset="0"/>
              <a:buChar char="•"/>
            </a:pPr>
            <a:r>
              <a:rPr lang="en-GB" baseline="0" dirty="0" smtClean="0">
                <a:ea typeface="ＭＳ Ｐゴシック" pitchFamily="34" charset="-128"/>
              </a:rPr>
              <a:t>Subject Reference </a:t>
            </a:r>
          </a:p>
          <a:p>
            <a:pPr marL="171450" lvl="0" indent="-171450">
              <a:buFont typeface="Arial" pitchFamily="34" charset="0"/>
              <a:buChar char="•"/>
            </a:pPr>
            <a:r>
              <a:rPr lang="en-GB" baseline="0" dirty="0" smtClean="0">
                <a:ea typeface="ＭＳ Ｐゴシック" pitchFamily="34" charset="-128"/>
              </a:rPr>
              <a:t>English Language Training</a:t>
            </a:r>
          </a:p>
          <a:p>
            <a:pPr marL="628650" lvl="1" indent="-171450">
              <a:buFont typeface="Arial" pitchFamily="34" charset="0"/>
              <a:buChar char="•"/>
            </a:pPr>
            <a:r>
              <a:rPr lang="en-GB" baseline="0" dirty="0" smtClean="0">
                <a:ea typeface="ＭＳ Ｐゴシック" pitchFamily="34" charset="-128"/>
              </a:rPr>
              <a:t>Textbooks used in teaching English</a:t>
            </a:r>
          </a:p>
          <a:p>
            <a:pPr marL="628650" lvl="1" indent="-171450">
              <a:buFont typeface="Arial" pitchFamily="34" charset="0"/>
              <a:buChar char="•"/>
            </a:pPr>
            <a:r>
              <a:rPr lang="en-GB" baseline="0" dirty="0" smtClean="0">
                <a:ea typeface="ＭＳ Ｐゴシック" pitchFamily="34" charset="-128"/>
              </a:rPr>
              <a:t>Range of print and digital offerings used worldwide</a:t>
            </a:r>
          </a:p>
          <a:p>
            <a:pPr marL="171450" lvl="0" indent="-171450">
              <a:buFont typeface="Arial" pitchFamily="34" charset="0"/>
              <a:buChar char="•"/>
            </a:pPr>
            <a:r>
              <a:rPr lang="en-GB" baseline="0" dirty="0" smtClean="0">
                <a:ea typeface="ＭＳ Ｐゴシック" pitchFamily="34" charset="-128"/>
              </a:rPr>
              <a:t>Education </a:t>
            </a:r>
          </a:p>
          <a:p>
            <a:pPr marL="628650" lvl="1" indent="-171450">
              <a:buFont typeface="Arial" pitchFamily="34" charset="0"/>
              <a:buChar char="•"/>
            </a:pPr>
            <a:r>
              <a:rPr lang="en-GB" baseline="0" dirty="0" smtClean="0">
                <a:ea typeface="ＭＳ Ｐゴシック" pitchFamily="34" charset="-128"/>
              </a:rPr>
              <a:t>Student teaching tools </a:t>
            </a:r>
          </a:p>
          <a:p>
            <a:pPr marL="628650" lvl="1" indent="-171450">
              <a:buFont typeface="Arial" pitchFamily="34" charset="0"/>
              <a:buChar char="•"/>
            </a:pPr>
            <a:r>
              <a:rPr lang="en-GB" baseline="0" dirty="0" smtClean="0">
                <a:ea typeface="ＭＳ Ｐゴシック" pitchFamily="34" charset="-128"/>
              </a:rPr>
              <a:t>Print textbooks and online products</a:t>
            </a:r>
          </a:p>
          <a:p>
            <a:pPr marL="628650" lvl="1" indent="-171450">
              <a:buFont typeface="Arial" pitchFamily="34" charset="0"/>
              <a:buChar char="•"/>
            </a:pPr>
            <a:r>
              <a:rPr lang="en-GB" baseline="0" dirty="0" smtClean="0">
                <a:ea typeface="ＭＳ Ｐゴシック" pitchFamily="34" charset="-128"/>
              </a:rPr>
              <a:t>Used worldwide, for teaching in English</a:t>
            </a:r>
          </a:p>
          <a:p>
            <a:pPr marL="628650" lvl="1" indent="-171450">
              <a:buFont typeface="Arial" pitchFamily="34" charset="0"/>
              <a:buChar char="•"/>
            </a:pPr>
            <a:r>
              <a:rPr lang="en-GB" baseline="0" dirty="0" smtClean="0">
                <a:ea typeface="ＭＳ Ｐゴシック" pitchFamily="34" charset="-128"/>
              </a:rPr>
              <a:t>Local language material produced in branch offices</a:t>
            </a:r>
            <a:br>
              <a:rPr lang="en-GB" baseline="0" dirty="0" smtClean="0">
                <a:ea typeface="ＭＳ Ｐゴシック" pitchFamily="34" charset="-128"/>
              </a:rPr>
            </a:br>
            <a:r>
              <a:rPr lang="en-GB" baseline="0" dirty="0" smtClean="0">
                <a:ea typeface="ＭＳ Ｐゴシック" pitchFamily="34" charset="-128"/>
              </a:rPr>
              <a:t> </a:t>
            </a:r>
          </a:p>
          <a:p>
            <a:pPr marL="628650" lvl="1" indent="-171450">
              <a:buFont typeface="Arial" pitchFamily="34" charset="0"/>
              <a:buChar char="•"/>
            </a:pPr>
            <a:endParaRPr lang="en-GB" dirty="0" smtClean="0">
              <a:ea typeface="ＭＳ Ｐゴシック" pitchFamily="34" charset="-128"/>
            </a:endParaRPr>
          </a:p>
          <a:p>
            <a:endParaRPr lang="en-GB" dirty="0" smtClean="0">
              <a:ea typeface="ＭＳ Ｐゴシック" pitchFamily="34" charset="-128"/>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1D4BCC9B-C68F-45B4-8386-69EF18149CFA}" type="slidenum">
              <a:rPr lang="en-US" sz="1200" smtClean="0"/>
              <a:pPr/>
              <a:t>10</a:t>
            </a:fld>
            <a:endParaRPr lang="en-US" sz="1200" smtClean="0"/>
          </a:p>
        </p:txBody>
      </p:sp>
    </p:spTree>
    <p:extLst>
      <p:ext uri="{BB962C8B-B14F-4D97-AF65-F5344CB8AC3E}">
        <p14:creationId xmlns:p14="http://schemas.microsoft.com/office/powerpoint/2010/main" val="2191428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C8895AC-1778-4311-B5B8-6C3180F58C13}" type="slidenum">
              <a:rPr lang="en-GB" smtClean="0">
                <a:solidFill>
                  <a:prstClr val="black"/>
                </a:solidFill>
              </a:rPr>
              <a:pPr>
                <a:defRPr/>
              </a:pPr>
              <a:t>11</a:t>
            </a:fld>
            <a:endParaRPr lang="en-GB">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454429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Linking our</a:t>
            </a:r>
            <a:r>
              <a:rPr lang="en-GB" baseline="0" dirty="0" smtClean="0"/>
              <a:t> material to a research journey where each of them falls under one category. </a:t>
            </a:r>
          </a:p>
          <a:p>
            <a:r>
              <a:rPr lang="en-GB" baseline="0" dirty="0" smtClean="0"/>
              <a:t>The reference material would be: ODO, OBO, ORO</a:t>
            </a:r>
          </a:p>
          <a:p>
            <a:r>
              <a:rPr lang="en-GB" baseline="0" dirty="0" smtClean="0"/>
              <a:t>The Scholarly Resources: OHO, UPSO, Journals</a:t>
            </a:r>
          </a:p>
          <a:p>
            <a:r>
              <a:rPr lang="en-GB" baseline="0" dirty="0" smtClean="0"/>
              <a:t>The subject specific will vary between reference and scholarly resources because they cover both aspects based on their content. </a:t>
            </a:r>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12</a:t>
            </a:fld>
            <a:endParaRPr lang="en-GB"/>
          </a:p>
        </p:txBody>
      </p:sp>
    </p:spTree>
    <p:extLst>
      <p:ext uri="{BB962C8B-B14F-4D97-AF65-F5344CB8AC3E}">
        <p14:creationId xmlns:p14="http://schemas.microsoft.com/office/powerpoint/2010/main" val="1630636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147"/>
                </a:solidFill>
              </a:rPr>
              <a:t>The following slides show how each resource fits into the research journey. Each resource provides a vital step on the research journey, from quick fact checking, to reviewing the literature in a field, to keeping up to date with the latest research.</a:t>
            </a:r>
            <a:endParaRPr lang="en-GB" i="1" dirty="0" smtClean="0">
              <a:solidFill>
                <a:srgbClr val="002147"/>
              </a:solidFill>
            </a:endParaRPr>
          </a:p>
          <a:p>
            <a:endParaRPr lang="en-GB" dirty="0"/>
          </a:p>
        </p:txBody>
      </p:sp>
      <p:sp>
        <p:nvSpPr>
          <p:cNvPr id="4" name="Slide Number Placeholder 3"/>
          <p:cNvSpPr>
            <a:spLocks noGrp="1"/>
          </p:cNvSpPr>
          <p:nvPr>
            <p:ph type="sldNum" sz="quarter" idx="10"/>
          </p:nvPr>
        </p:nvSpPr>
        <p:spPr/>
        <p:txBody>
          <a:bodyPr/>
          <a:lstStyle/>
          <a:p>
            <a:fld id="{3C248D84-AA0F-4FF3-9C5E-03D2FCBD6A1A}" type="slidenum">
              <a:rPr lang="en-GB" smtClean="0"/>
              <a:t>13</a:t>
            </a:fld>
            <a:endParaRPr lang="en-GB"/>
          </a:p>
        </p:txBody>
      </p:sp>
    </p:spTree>
    <p:extLst>
      <p:ext uri="{BB962C8B-B14F-4D97-AF65-F5344CB8AC3E}">
        <p14:creationId xmlns:p14="http://schemas.microsoft.com/office/powerpoint/2010/main" val="3124857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14</a:t>
            </a:fld>
            <a:endParaRPr lang="en-US"/>
          </a:p>
        </p:txBody>
      </p:sp>
    </p:spTree>
    <p:extLst>
      <p:ext uri="{BB962C8B-B14F-4D97-AF65-F5344CB8AC3E}">
        <p14:creationId xmlns:p14="http://schemas.microsoft.com/office/powerpoint/2010/main" val="2762273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The dictionary </a:t>
            </a:r>
            <a:r>
              <a:rPr lang="en-GB" dirty="0" err="1" smtClean="0"/>
              <a:t>relaunched</a:t>
            </a:r>
            <a:r>
              <a:rPr lang="en-GB" dirty="0" smtClean="0"/>
              <a:t> a week back</a:t>
            </a:r>
            <a:r>
              <a:rPr lang="en-GB" baseline="0" dirty="0" smtClean="0"/>
              <a:t> with adding Russian, Chinese to its content</a:t>
            </a:r>
          </a:p>
          <a:p>
            <a:r>
              <a:rPr lang="en-GB" baseline="0" dirty="0" smtClean="0"/>
              <a:t>2- The introduction of Portuguese as a new joiner to the site</a:t>
            </a:r>
          </a:p>
          <a:p>
            <a:r>
              <a:rPr lang="en-GB" baseline="0" dirty="0" smtClean="0"/>
              <a:t>3- The increase of the information and definition within the French, Spanish, Italian, and German languages</a:t>
            </a:r>
            <a:endParaRPr lang="en-GB" dirty="0" smtClean="0"/>
          </a:p>
          <a:p>
            <a:r>
              <a:rPr lang="en-GB" dirty="0" smtClean="0"/>
              <a:t>4- If</a:t>
            </a:r>
            <a:r>
              <a:rPr lang="en-GB" baseline="0" dirty="0" smtClean="0"/>
              <a:t> you are learning English as a second language or wish to expand your knowledge in Russian, you will be able to:</a:t>
            </a:r>
          </a:p>
          <a:p>
            <a:r>
              <a:rPr lang="en-GB" baseline="0" dirty="0" smtClean="0"/>
              <a:t>	*Look at the Explore section to learn more about writing, the holidays of the country</a:t>
            </a:r>
          </a:p>
          <a:p>
            <a:r>
              <a:rPr lang="en-GB" baseline="0" dirty="0" smtClean="0"/>
              <a:t>5- You will be able to hear the pronunciation of words and sentences</a:t>
            </a:r>
          </a:p>
          <a:p>
            <a:r>
              <a:rPr lang="en-GB" baseline="0" dirty="0" smtClean="0"/>
              <a:t>6- You will be able to transliterate i.e. type Arabic with Latin characters and the dictionary recognises the Arabic equivalent</a:t>
            </a:r>
          </a:p>
        </p:txBody>
      </p:sp>
      <p:sp>
        <p:nvSpPr>
          <p:cNvPr id="4" name="Slide Number Placeholder 3"/>
          <p:cNvSpPr>
            <a:spLocks noGrp="1"/>
          </p:cNvSpPr>
          <p:nvPr>
            <p:ph type="sldNum" sz="quarter" idx="10"/>
          </p:nvPr>
        </p:nvSpPr>
        <p:spPr/>
        <p:txBody>
          <a:bodyPr/>
          <a:lstStyle/>
          <a:p>
            <a:fld id="{25F5228E-6C9B-4270-BF70-E527A5D2560D}" type="slidenum">
              <a:rPr lang="en-GB" smtClean="0"/>
              <a:t>15</a:t>
            </a:fld>
            <a:endParaRPr lang="en-GB"/>
          </a:p>
        </p:txBody>
      </p:sp>
    </p:spTree>
    <p:extLst>
      <p:ext uri="{BB962C8B-B14F-4D97-AF65-F5344CB8AC3E}">
        <p14:creationId xmlns:p14="http://schemas.microsoft.com/office/powerpoint/2010/main" val="2025945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research journey, these fall</a:t>
            </a:r>
            <a:r>
              <a:rPr lang="en-GB" baseline="0" dirty="0" smtClean="0"/>
              <a:t> within the references because it gives you an A-Z about any subject area with simple words to make the subject more approachable especially something like Quantum Physics. </a:t>
            </a:r>
            <a:endParaRPr lang="en-GB" dirty="0" smtClean="0"/>
          </a:p>
          <a:p>
            <a:r>
              <a:rPr lang="en-GB" dirty="0" smtClean="0"/>
              <a:t>Very Short Introductions offer concise introductions to a diverse range of subject areas </a:t>
            </a:r>
          </a:p>
          <a:p>
            <a:r>
              <a:rPr lang="en-GB" dirty="0" smtClean="0"/>
              <a:t>400+ books available </a:t>
            </a:r>
          </a:p>
          <a:p>
            <a:r>
              <a:rPr lang="en-GB" baseline="0" dirty="0" smtClean="0"/>
              <a:t>5 Subject Area with 50 different subtopics</a:t>
            </a:r>
          </a:p>
          <a:p>
            <a:endParaRPr lang="en-GB" baseline="0" dirty="0" smtClean="0"/>
          </a:p>
          <a:p>
            <a:r>
              <a:rPr lang="en-GB" baseline="0" dirty="0" smtClean="0"/>
              <a:t>Things to highlight – </a:t>
            </a:r>
          </a:p>
          <a:p>
            <a:r>
              <a:rPr lang="en-GB" baseline="0" dirty="0" smtClean="0"/>
              <a:t>The extra material (right of the slide) for every book – videos, blog posts, additional material from other resources (OSO and ORO), additional linking related to the topic or the author.</a:t>
            </a:r>
          </a:p>
          <a:p>
            <a:r>
              <a:rPr lang="en-GB" baseline="0" dirty="0" smtClean="0"/>
              <a:t>The author webpage and the ability to locate the physical book in one’s own library</a:t>
            </a:r>
          </a:p>
        </p:txBody>
      </p:sp>
      <p:sp>
        <p:nvSpPr>
          <p:cNvPr id="4" name="Slide Number Placeholder 3"/>
          <p:cNvSpPr>
            <a:spLocks noGrp="1"/>
          </p:cNvSpPr>
          <p:nvPr>
            <p:ph type="sldNum" sz="quarter" idx="10"/>
          </p:nvPr>
        </p:nvSpPr>
        <p:spPr/>
        <p:txBody>
          <a:bodyPr/>
          <a:lstStyle/>
          <a:p>
            <a:fld id="{25F5228E-6C9B-4270-BF70-E527A5D2560D}" type="slidenum">
              <a:rPr lang="en-GB" smtClean="0"/>
              <a:t>17</a:t>
            </a:fld>
            <a:endParaRPr lang="en-GB"/>
          </a:p>
        </p:txBody>
      </p:sp>
    </p:spTree>
    <p:extLst>
      <p:ext uri="{BB962C8B-B14F-4D97-AF65-F5344CB8AC3E}">
        <p14:creationId xmlns:p14="http://schemas.microsoft.com/office/powerpoint/2010/main" val="3863704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14 subject</a:t>
            </a:r>
            <a:r>
              <a:rPr lang="en-GB" baseline="0" dirty="0" smtClean="0"/>
              <a:t> areas</a:t>
            </a:r>
            <a:endParaRPr lang="en-GB" dirty="0" smtClean="0"/>
          </a:p>
          <a:p>
            <a:r>
              <a:rPr lang="en-GB" dirty="0" smtClean="0"/>
              <a:t>1- Scholarly reviews of</a:t>
            </a:r>
            <a:r>
              <a:rPr lang="en-GB" baseline="0" dirty="0" smtClean="0"/>
              <a:t> subjects in humanities and social sciences. </a:t>
            </a:r>
          </a:p>
          <a:p>
            <a:r>
              <a:rPr lang="en-GB" baseline="0" dirty="0" smtClean="0"/>
              <a:t>2- Articles are posted online as soon as they are ready. Extremely up to date.</a:t>
            </a:r>
          </a:p>
          <a:p>
            <a:endParaRPr lang="en-GB" baseline="0" dirty="0" smtClean="0"/>
          </a:p>
          <a:p>
            <a:r>
              <a:rPr lang="en-GB" baseline="0" dirty="0" smtClean="0"/>
              <a:t>Points to highlight – annotate and existence of QR codes in printer friendly versions</a:t>
            </a:r>
          </a:p>
        </p:txBody>
      </p:sp>
      <p:sp>
        <p:nvSpPr>
          <p:cNvPr id="4" name="Slide Number Placeholder 3"/>
          <p:cNvSpPr>
            <a:spLocks noGrp="1"/>
          </p:cNvSpPr>
          <p:nvPr>
            <p:ph type="sldNum" sz="quarter" idx="10"/>
          </p:nvPr>
        </p:nvSpPr>
        <p:spPr/>
        <p:txBody>
          <a:bodyPr/>
          <a:lstStyle/>
          <a:p>
            <a:fld id="{25F5228E-6C9B-4270-BF70-E527A5D2560D}" type="slidenum">
              <a:rPr lang="en-GB" smtClean="0"/>
              <a:t>24</a:t>
            </a:fld>
            <a:endParaRPr lang="en-GB"/>
          </a:p>
        </p:txBody>
      </p:sp>
    </p:spTree>
    <p:extLst>
      <p:ext uri="{BB962C8B-B14F-4D97-AF65-F5344CB8AC3E}">
        <p14:creationId xmlns:p14="http://schemas.microsoft.com/office/powerpoint/2010/main" val="2438360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56A899-761E-4898-9DFA-9E990BD68290}" type="slidenum">
              <a:rPr lang="en-US"/>
              <a:pPr/>
              <a:t>25</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83253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28 subject areas</a:t>
            </a:r>
          </a:p>
          <a:p>
            <a:r>
              <a:rPr lang="en-GB" dirty="0" smtClean="0"/>
              <a:t>1- Information across 18</a:t>
            </a:r>
            <a:r>
              <a:rPr lang="en-GB" baseline="0" dirty="0" smtClean="0"/>
              <a:t> partner presses as shows on the left column of the page. </a:t>
            </a:r>
            <a:br>
              <a:rPr lang="en-GB" baseline="0" dirty="0" smtClean="0"/>
            </a:br>
            <a:r>
              <a:rPr lang="en-GB" baseline="0" dirty="0" smtClean="0"/>
              <a:t>2- Monographs</a:t>
            </a:r>
          </a:p>
        </p:txBody>
      </p:sp>
      <p:sp>
        <p:nvSpPr>
          <p:cNvPr id="4" name="Slide Number Placeholder 3"/>
          <p:cNvSpPr>
            <a:spLocks noGrp="1"/>
          </p:cNvSpPr>
          <p:nvPr>
            <p:ph type="sldNum" sz="quarter" idx="10"/>
          </p:nvPr>
        </p:nvSpPr>
        <p:spPr/>
        <p:txBody>
          <a:bodyPr/>
          <a:lstStyle/>
          <a:p>
            <a:fld id="{25F5228E-6C9B-4270-BF70-E527A5D2560D}" type="slidenum">
              <a:rPr lang="en-GB" smtClean="0"/>
              <a:t>27</a:t>
            </a:fld>
            <a:endParaRPr lang="en-GB"/>
          </a:p>
        </p:txBody>
      </p:sp>
    </p:spTree>
    <p:extLst>
      <p:ext uri="{BB962C8B-B14F-4D97-AF65-F5344CB8AC3E}">
        <p14:creationId xmlns:p14="http://schemas.microsoft.com/office/powerpoint/2010/main" val="902458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9E08E6-12A8-4712-865A-E66F995EC417}" type="slidenum">
              <a:rPr lang="en-US"/>
              <a:pPr/>
              <a:t>2</a:t>
            </a:fld>
            <a:endParaRPr lang="en-US"/>
          </a:p>
        </p:txBody>
      </p:sp>
      <p:sp>
        <p:nvSpPr>
          <p:cNvPr id="195586" name="Rectangle 2"/>
          <p:cNvSpPr>
            <a:spLocks noGrp="1" noRot="1" noChangeAspect="1" noChangeArrowheads="1" noTextEdit="1"/>
          </p:cNvSpPr>
          <p:nvPr>
            <p:ph type="sldImg"/>
          </p:nvPr>
        </p:nvSpPr>
        <p:spPr>
          <a:xfrm>
            <a:off x="931863" y="741363"/>
            <a:ext cx="4935537" cy="3702050"/>
          </a:xfrm>
          <a:ln/>
        </p:spPr>
      </p:sp>
      <p:sp>
        <p:nvSpPr>
          <p:cNvPr id="195587" name="Rectangle 3"/>
          <p:cNvSpPr>
            <a:spLocks noGrp="1" noChangeArrowheads="1"/>
          </p:cNvSpPr>
          <p:nvPr>
            <p:ph type="body" idx="1"/>
          </p:nvPr>
        </p:nvSpPr>
        <p:spPr>
          <a:xfrm>
            <a:off x="906463" y="4689993"/>
            <a:ext cx="4984750" cy="4443649"/>
          </a:xfrm>
        </p:spPr>
        <p:txBody>
          <a:bodyPr/>
          <a:lstStyle/>
          <a:p>
            <a:endParaRPr lang="en-GB" dirty="0"/>
          </a:p>
        </p:txBody>
      </p:sp>
    </p:spTree>
    <p:extLst>
      <p:ext uri="{BB962C8B-B14F-4D97-AF65-F5344CB8AC3E}">
        <p14:creationId xmlns:p14="http://schemas.microsoft.com/office/powerpoint/2010/main" val="13652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presentation introduces the history of one of our flagship online products – </a:t>
            </a:r>
            <a:r>
              <a:rPr lang="en-GB" i="1" dirty="0" smtClean="0"/>
              <a:t>Oxford Scholarship</a:t>
            </a:r>
            <a:r>
              <a:rPr lang="en-GB" i="1" baseline="0" dirty="0" smtClean="0"/>
              <a:t> Online</a:t>
            </a:r>
            <a:r>
              <a:rPr lang="en-GB" i="0" baseline="0" dirty="0" smtClean="0"/>
              <a:t> and uses it as a case study to take you behind the scenes when creating and digitising an online product, from the publisher perspective.</a:t>
            </a:r>
          </a:p>
          <a:p>
            <a:r>
              <a:rPr lang="en-GB" i="0" baseline="0" dirty="0" smtClean="0"/>
              <a:t>It also offers up three key challenges that we meet when digitizing our academic monographs.</a:t>
            </a:r>
          </a:p>
          <a:p>
            <a:endParaRPr lang="en-GB" i="0" baseline="0" dirty="0" smtClean="0"/>
          </a:p>
          <a:p>
            <a:r>
              <a:rPr lang="en-GB" i="0" baseline="0" dirty="0" smtClean="0"/>
              <a:t>There will be opportunity at the end of the presentation to reflect on the challenges and discuss the future of </a:t>
            </a:r>
            <a:r>
              <a:rPr lang="en-GB" i="0" baseline="0" dirty="0" err="1" smtClean="0"/>
              <a:t>ebooks</a:t>
            </a:r>
            <a:r>
              <a:rPr lang="en-GB" i="0" baseline="0" dirty="0" smtClean="0"/>
              <a:t>, but if you have any questions in the meantime, or you need me to explain anything further, or slow down, please do speak out.</a:t>
            </a:r>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28</a:t>
            </a:fld>
            <a:endParaRPr lang="en-US"/>
          </a:p>
        </p:txBody>
      </p:sp>
    </p:spTree>
    <p:extLst>
      <p:ext uri="{BB962C8B-B14F-4D97-AF65-F5344CB8AC3E}">
        <p14:creationId xmlns:p14="http://schemas.microsoft.com/office/powerpoint/2010/main" val="3484691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presentation introduces the history of one of our flagship online products – </a:t>
            </a:r>
            <a:r>
              <a:rPr lang="en-GB" i="1" dirty="0" smtClean="0"/>
              <a:t>Oxford Scholarship</a:t>
            </a:r>
            <a:r>
              <a:rPr lang="en-GB" i="1" baseline="0" dirty="0" smtClean="0"/>
              <a:t> Online</a:t>
            </a:r>
            <a:r>
              <a:rPr lang="en-GB" i="0" baseline="0" dirty="0" smtClean="0"/>
              <a:t> and uses it as a case study to take you behind the scenes when creating and digitising an online product, from the publisher perspective.</a:t>
            </a:r>
          </a:p>
          <a:p>
            <a:r>
              <a:rPr lang="en-GB" i="0" baseline="0" dirty="0" smtClean="0"/>
              <a:t>It also offers up three key challenges that we meet when digitizing our academic monographs.</a:t>
            </a:r>
          </a:p>
          <a:p>
            <a:endParaRPr lang="en-GB" i="0" baseline="0" dirty="0" smtClean="0"/>
          </a:p>
          <a:p>
            <a:r>
              <a:rPr lang="en-GB" i="0" baseline="0" dirty="0" smtClean="0"/>
              <a:t>There will be opportunity at the end of the presentation to reflect on the challenges and discuss the future of </a:t>
            </a:r>
            <a:r>
              <a:rPr lang="en-GB" i="0" baseline="0" dirty="0" err="1" smtClean="0"/>
              <a:t>ebooks</a:t>
            </a:r>
            <a:r>
              <a:rPr lang="en-GB" i="0" baseline="0" dirty="0" smtClean="0"/>
              <a:t>, but if you have any questions in the meantime, or you need me to explain anything further, or slow down, please do speak out.</a:t>
            </a:r>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29</a:t>
            </a:fld>
            <a:endParaRPr lang="en-US"/>
          </a:p>
        </p:txBody>
      </p:sp>
    </p:spTree>
    <p:extLst>
      <p:ext uri="{BB962C8B-B14F-4D97-AF65-F5344CB8AC3E}">
        <p14:creationId xmlns:p14="http://schemas.microsoft.com/office/powerpoint/2010/main" val="3695561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6 subject areas</a:t>
            </a:r>
          </a:p>
          <a:p>
            <a:r>
              <a:rPr lang="en-GB" baseline="0" dirty="0" smtClean="0"/>
              <a:t>New feel, more user friendly</a:t>
            </a:r>
          </a:p>
          <a:p>
            <a:endParaRPr lang="en-GB" baseline="0" dirty="0" smtClean="0"/>
          </a:p>
          <a:p>
            <a:r>
              <a:rPr lang="en-GB" baseline="0" dirty="0" smtClean="0"/>
              <a:t>Things to highlight – downloading images to </a:t>
            </a:r>
            <a:r>
              <a:rPr lang="en-GB" baseline="0" dirty="0" err="1" smtClean="0"/>
              <a:t>powerpoint</a:t>
            </a:r>
            <a:r>
              <a:rPr lang="en-GB" baseline="0" dirty="0" smtClean="0"/>
              <a:t> or as an image. Links to library catalogue. Extensive alerting to keep the researcher up-to-date re the author’s publications and new articles in a search field, etc.</a:t>
            </a:r>
          </a:p>
        </p:txBody>
      </p:sp>
      <p:sp>
        <p:nvSpPr>
          <p:cNvPr id="4" name="Slide Number Placeholder 3"/>
          <p:cNvSpPr>
            <a:spLocks noGrp="1"/>
          </p:cNvSpPr>
          <p:nvPr>
            <p:ph type="sldNum" sz="quarter" idx="10"/>
          </p:nvPr>
        </p:nvSpPr>
        <p:spPr/>
        <p:txBody>
          <a:bodyPr/>
          <a:lstStyle/>
          <a:p>
            <a:fld id="{25F5228E-6C9B-4270-BF70-E527A5D2560D}" type="slidenum">
              <a:rPr lang="en-GB" smtClean="0"/>
              <a:t>32</a:t>
            </a:fld>
            <a:endParaRPr lang="en-GB"/>
          </a:p>
        </p:txBody>
      </p:sp>
    </p:spTree>
    <p:extLst>
      <p:ext uri="{BB962C8B-B14F-4D97-AF65-F5344CB8AC3E}">
        <p14:creationId xmlns:p14="http://schemas.microsoft.com/office/powerpoint/2010/main" val="325186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10"/>
          </p:nvPr>
        </p:nvSpPr>
        <p:spPr/>
        <p:txBody>
          <a:bodyPr/>
          <a:lstStyle/>
          <a:p>
            <a:pPr>
              <a:defRPr/>
            </a:pPr>
            <a:fld id="{7ACDD17D-3BEA-4285-8062-F3B48FA10905}" type="slidenum">
              <a:rPr lang="en-US" smtClean="0">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2592559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25F5228E-6C9B-4270-BF70-E527A5D2560D}" type="slidenum">
              <a:rPr lang="en-GB" smtClean="0"/>
              <a:t>38</a:t>
            </a:fld>
            <a:endParaRPr lang="en-GB"/>
          </a:p>
        </p:txBody>
      </p:sp>
    </p:spTree>
    <p:extLst>
      <p:ext uri="{BB962C8B-B14F-4D97-AF65-F5344CB8AC3E}">
        <p14:creationId xmlns:p14="http://schemas.microsoft.com/office/powerpoint/2010/main" val="1929005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372F2C74-64B0-4FCC-ACD0-DD8CC289A159}" type="slidenum">
              <a:rPr lang="en-US" smtClean="0"/>
              <a:t>39</a:t>
            </a:fld>
            <a:endParaRPr lang="en-US"/>
          </a:p>
        </p:txBody>
      </p:sp>
    </p:spTree>
    <p:extLst>
      <p:ext uri="{BB962C8B-B14F-4D97-AF65-F5344CB8AC3E}">
        <p14:creationId xmlns:p14="http://schemas.microsoft.com/office/powerpoint/2010/main" val="181230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US" smtClean="0"/>
              <a:t>New Publishing Initiatives </a:t>
            </a:r>
            <a:endParaRPr lang="en-GB"/>
          </a:p>
        </p:txBody>
      </p:sp>
    </p:spTree>
    <p:extLst>
      <p:ext uri="{BB962C8B-B14F-4D97-AF65-F5344CB8AC3E}">
        <p14:creationId xmlns:p14="http://schemas.microsoft.com/office/powerpoint/2010/main" val="271863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50000"/>
              </a:lnSpc>
              <a:spcBef>
                <a:spcPts val="600"/>
              </a:spcBef>
              <a:spcAft>
                <a:spcPts val="600"/>
              </a:spcAft>
              <a:buFont typeface="+mj-lt"/>
              <a:buAutoNum type="arabicPeriod"/>
            </a:pPr>
            <a:endParaRPr lang="en-GB" sz="2400" dirty="0" smtClean="0"/>
          </a:p>
        </p:txBody>
      </p:sp>
      <p:sp>
        <p:nvSpPr>
          <p:cNvPr id="4" name="Slide Number Placeholder 3"/>
          <p:cNvSpPr>
            <a:spLocks noGrp="1"/>
          </p:cNvSpPr>
          <p:nvPr>
            <p:ph type="sldNum" sz="quarter" idx="10"/>
          </p:nvPr>
        </p:nvSpPr>
        <p:spPr/>
        <p:txBody>
          <a:bodyPr/>
          <a:lstStyle/>
          <a:p>
            <a:fld id="{7149E6CD-B4F8-433B-93B2-FDC819193582}" type="slidenum">
              <a:rPr lang="en-GB" smtClean="0"/>
              <a:t>46</a:t>
            </a:fld>
            <a:endParaRPr lang="en-GB"/>
          </a:p>
        </p:txBody>
      </p:sp>
    </p:spTree>
    <p:extLst>
      <p:ext uri="{BB962C8B-B14F-4D97-AF65-F5344CB8AC3E}">
        <p14:creationId xmlns:p14="http://schemas.microsoft.com/office/powerpoint/2010/main" val="1446689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AU" sz="2400" dirty="0" smtClean="0"/>
          </a:p>
        </p:txBody>
      </p:sp>
      <p:sp>
        <p:nvSpPr>
          <p:cNvPr id="4" name="Slide Number Placeholder 3"/>
          <p:cNvSpPr>
            <a:spLocks noGrp="1"/>
          </p:cNvSpPr>
          <p:nvPr>
            <p:ph type="sldNum" sz="quarter" idx="10"/>
          </p:nvPr>
        </p:nvSpPr>
        <p:spPr/>
        <p:txBody>
          <a:bodyPr/>
          <a:lstStyle/>
          <a:p>
            <a:fld id="{7149E6CD-B4F8-433B-93B2-FDC819193582}" type="slidenum">
              <a:rPr lang="en-GB" smtClean="0"/>
              <a:t>48</a:t>
            </a:fld>
            <a:endParaRPr lang="en-GB"/>
          </a:p>
        </p:txBody>
      </p:sp>
    </p:spTree>
    <p:extLst>
      <p:ext uri="{BB962C8B-B14F-4D97-AF65-F5344CB8AC3E}">
        <p14:creationId xmlns:p14="http://schemas.microsoft.com/office/powerpoint/2010/main" val="2647701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200" b="1" dirty="0" smtClean="0">
                <a:solidFill>
                  <a:schemeClr val="tx2"/>
                </a:solidFill>
              </a:rPr>
              <a:t>Quote </a:t>
            </a:r>
            <a:r>
              <a:rPr lang="en-US" sz="1200" b="0" dirty="0" smtClean="0">
                <a:solidFill>
                  <a:schemeClr val="tx2"/>
                </a:solidFill>
              </a:rPr>
              <a:t>from </a:t>
            </a:r>
            <a:r>
              <a:rPr lang="en-GB" b="1" dirty="0" smtClean="0"/>
              <a:t>Edward Osborne Wilson</a:t>
            </a:r>
            <a:r>
              <a:rPr lang="en-GB" dirty="0" smtClean="0"/>
              <a:t> Harvard University</a:t>
            </a:r>
            <a:r>
              <a:rPr lang="en-GB" baseline="0" dirty="0" smtClean="0"/>
              <a:t> professor and 2 time winner of the Pulitzer prize.</a:t>
            </a:r>
            <a:endParaRPr lang="en-US" sz="1200" b="1" dirty="0" smtClean="0">
              <a:solidFill>
                <a:schemeClr val="tx2"/>
              </a:solidFill>
            </a:endParaRPr>
          </a:p>
          <a:p>
            <a:pPr marL="0" marR="0" indent="0" algn="l" defTabSz="457200" rtl="0" eaLnBrk="1" fontAlgn="auto" latinLnBrk="0" hangingPunct="1">
              <a:lnSpc>
                <a:spcPct val="90000"/>
              </a:lnSpc>
              <a:spcBef>
                <a:spcPts val="0"/>
              </a:spcBef>
              <a:spcAft>
                <a:spcPts val="0"/>
              </a:spcAft>
              <a:buClrTx/>
              <a:buSzTx/>
              <a:buFontTx/>
              <a:buNone/>
              <a:tabLst/>
              <a:defRPr/>
            </a:pPr>
            <a:endParaRPr lang="en-US" sz="1200" b="1" dirty="0" smtClean="0">
              <a:solidFill>
                <a:schemeClr val="tx2"/>
              </a:solidFill>
            </a:endParaRPr>
          </a:p>
          <a:p>
            <a:pPr marL="0" marR="0" indent="0" algn="l" defTabSz="457200" rtl="0" eaLnBrk="1" fontAlgn="auto" latinLnBrk="0" hangingPunct="1">
              <a:lnSpc>
                <a:spcPct val="90000"/>
              </a:lnSpc>
              <a:spcBef>
                <a:spcPts val="0"/>
              </a:spcBef>
              <a:spcAft>
                <a:spcPts val="0"/>
              </a:spcAft>
              <a:buClrTx/>
              <a:buSzTx/>
              <a:buFontTx/>
              <a:buNone/>
              <a:tabLst/>
              <a:defRPr/>
            </a:pPr>
            <a:r>
              <a:rPr lang="en-US" sz="1200" b="1" dirty="0" smtClean="0">
                <a:solidFill>
                  <a:schemeClr val="tx2"/>
                </a:solidFill>
              </a:rPr>
              <a:t>27 subject areas available</a:t>
            </a:r>
            <a:r>
              <a:rPr lang="en-US" sz="1200" dirty="0" smtClean="0">
                <a:solidFill>
                  <a:schemeClr val="tx2"/>
                </a:solidFill>
              </a:rPr>
              <a:t>; launching 10-12 new subjects each year </a:t>
            </a:r>
          </a:p>
          <a:p>
            <a:pPr marL="0" marR="0" indent="0" algn="l" defTabSz="457200" rtl="0" eaLnBrk="1" fontAlgn="auto" latinLnBrk="0" hangingPunct="1">
              <a:lnSpc>
                <a:spcPct val="90000"/>
              </a:lnSpc>
              <a:spcBef>
                <a:spcPts val="0"/>
              </a:spcBef>
              <a:spcAft>
                <a:spcPts val="0"/>
              </a:spcAft>
              <a:buClrTx/>
              <a:buSzTx/>
              <a:buFontTx/>
              <a:buNone/>
              <a:tabLst/>
              <a:defRPr/>
            </a:pPr>
            <a:endParaRPr lang="en-GB" sz="1200" dirty="0" smtClean="0">
              <a:solidFill>
                <a:schemeClr val="tx2"/>
              </a:solidFill>
            </a:endParaRPr>
          </a:p>
          <a:p>
            <a:pPr eaLnBrk="1" hangingPunct="1">
              <a:lnSpc>
                <a:spcPct val="90000"/>
              </a:lnSpc>
            </a:pPr>
            <a:r>
              <a:rPr lang="en-US" sz="1200" dirty="0" smtClean="0">
                <a:latin typeface="Calibri" pitchFamily="34" charset="0"/>
              </a:rPr>
              <a:t>Every subject area has an </a:t>
            </a:r>
            <a:r>
              <a:rPr lang="en-US" sz="1200" b="1" dirty="0" smtClean="0">
                <a:solidFill>
                  <a:srgbClr val="EC4724"/>
                </a:solidFill>
                <a:latin typeface="Calibri" pitchFamily="34" charset="0"/>
              </a:rPr>
              <a:t>Editor-in-Chief and Editorial Board</a:t>
            </a:r>
            <a:r>
              <a:rPr lang="en-US" sz="1200" b="1" dirty="0" smtClean="0">
                <a:latin typeface="Calibri" pitchFamily="34" charset="0"/>
              </a:rPr>
              <a:t>, </a:t>
            </a:r>
            <a:r>
              <a:rPr lang="en-US" sz="1200" dirty="0" smtClean="0">
                <a:latin typeface="Calibri" pitchFamily="34" charset="0"/>
              </a:rPr>
              <a:t>and each article receives</a:t>
            </a:r>
            <a:r>
              <a:rPr lang="en-US" sz="1200" b="1" dirty="0" smtClean="0">
                <a:latin typeface="Calibri" pitchFamily="34" charset="0"/>
              </a:rPr>
              <a:t> </a:t>
            </a:r>
            <a:r>
              <a:rPr lang="en-US" sz="1200" b="1" dirty="0" smtClean="0">
                <a:solidFill>
                  <a:srgbClr val="EC4724"/>
                </a:solidFill>
                <a:latin typeface="Calibri" pitchFamily="34" charset="0"/>
              </a:rPr>
              <a:t>multiple peer reviews and board vetting</a:t>
            </a:r>
          </a:p>
          <a:p>
            <a:pPr eaLnBrk="1" hangingPunct="1">
              <a:lnSpc>
                <a:spcPct val="90000"/>
              </a:lnSpc>
            </a:pPr>
            <a:endParaRPr lang="en-US" sz="1200" dirty="0" smtClean="0">
              <a:solidFill>
                <a:srgbClr val="EC4724"/>
              </a:solidFill>
              <a:latin typeface="Calibri" pitchFamily="34" charset="0"/>
            </a:endParaRPr>
          </a:p>
          <a:p>
            <a:pPr eaLnBrk="1" hangingPunct="1">
              <a:lnSpc>
                <a:spcPct val="90000"/>
              </a:lnSpc>
            </a:pPr>
            <a:r>
              <a:rPr lang="en-US" sz="1200" b="1" dirty="0" smtClean="0">
                <a:solidFill>
                  <a:srgbClr val="EC4724"/>
                </a:solidFill>
                <a:latin typeface="Calibri" pitchFamily="34" charset="0"/>
              </a:rPr>
              <a:t>50-100 articles at launch per subject</a:t>
            </a:r>
            <a:r>
              <a:rPr lang="en-US" sz="1200" dirty="0" smtClean="0">
                <a:latin typeface="Calibri" pitchFamily="34" charset="0"/>
              </a:rPr>
              <a:t> (equivalent to a 4-volume print encyclopedia)</a:t>
            </a:r>
          </a:p>
          <a:p>
            <a:pPr eaLnBrk="1" hangingPunct="1">
              <a:lnSpc>
                <a:spcPct val="90000"/>
              </a:lnSpc>
            </a:pPr>
            <a:endParaRPr lang="en-US" sz="1200" dirty="0" smtClean="0">
              <a:latin typeface="Calibri" pitchFamily="34" charset="0"/>
            </a:endParaRPr>
          </a:p>
          <a:p>
            <a:pPr eaLnBrk="1" hangingPunct="1">
              <a:lnSpc>
                <a:spcPct val="90000"/>
              </a:lnSpc>
            </a:pPr>
            <a:r>
              <a:rPr lang="en-US" sz="1200" b="1" dirty="0" smtClean="0">
                <a:solidFill>
                  <a:srgbClr val="EC4724"/>
                </a:solidFill>
                <a:latin typeface="Calibri" pitchFamily="34" charset="0"/>
              </a:rPr>
              <a:t>Updated regularly</a:t>
            </a:r>
            <a:r>
              <a:rPr lang="en-US" sz="1200" dirty="0" smtClean="0">
                <a:latin typeface="Calibri" pitchFamily="34" charset="0"/>
              </a:rPr>
              <a:t>, with 50-75 articles added per year to each subject area. Updates will also include revisions to existing articles.</a:t>
            </a:r>
          </a:p>
          <a:p>
            <a:pPr eaLnBrk="1" hangingPunct="1">
              <a:lnSpc>
                <a:spcPct val="90000"/>
              </a:lnSpc>
            </a:pPr>
            <a:endParaRPr lang="en-US" sz="1200" b="1" dirty="0" smtClean="0">
              <a:latin typeface="Calibri" pitchFamily="34" charset="0"/>
            </a:endParaRPr>
          </a:p>
          <a:p>
            <a:pPr eaLnBrk="1" hangingPunct="1"/>
            <a:r>
              <a:rPr lang="en-US" sz="1200" dirty="0" smtClean="0">
                <a:latin typeface="Calibri" pitchFamily="34" charset="0"/>
              </a:rPr>
              <a:t>It is</a:t>
            </a:r>
            <a:r>
              <a:rPr lang="en-US" sz="1200" b="1" dirty="0" smtClean="0">
                <a:latin typeface="Calibri" pitchFamily="34" charset="0"/>
              </a:rPr>
              <a:t> </a:t>
            </a:r>
            <a:r>
              <a:rPr lang="en-US" sz="1200" b="1" dirty="0" smtClean="0">
                <a:solidFill>
                  <a:srgbClr val="EC4724"/>
                </a:solidFill>
                <a:latin typeface="Calibri" pitchFamily="34" charset="0"/>
              </a:rPr>
              <a:t>selective</a:t>
            </a:r>
            <a:r>
              <a:rPr lang="en-US" sz="1200" dirty="0" smtClean="0">
                <a:latin typeface="Calibri" pitchFamily="34" charset="0"/>
              </a:rPr>
              <a:t>, rather than exhaustive; </a:t>
            </a:r>
            <a:r>
              <a:rPr lang="en-US" sz="1200" b="1" dirty="0" smtClean="0">
                <a:solidFill>
                  <a:srgbClr val="EC4724"/>
                </a:solidFill>
                <a:latin typeface="Calibri" pitchFamily="34" charset="0"/>
              </a:rPr>
              <a:t>expert recommendations</a:t>
            </a:r>
            <a:r>
              <a:rPr lang="en-US" sz="1200" dirty="0" smtClean="0">
                <a:latin typeface="Calibri" pitchFamily="34" charset="0"/>
              </a:rPr>
              <a:t> with critical supportive text and annotation are provided to </a:t>
            </a:r>
            <a:r>
              <a:rPr lang="en-US" sz="1200" b="1" dirty="0" smtClean="0">
                <a:solidFill>
                  <a:srgbClr val="E6572B"/>
                </a:solidFill>
                <a:latin typeface="Calibri" pitchFamily="34" charset="0"/>
              </a:rPr>
              <a:t>help cut down on time needed for preliminary research</a:t>
            </a:r>
          </a:p>
          <a:p>
            <a:pPr eaLnBrk="1" hangingPunct="1">
              <a:buFont typeface="Wingdings" pitchFamily="2" charset="2"/>
              <a:buNone/>
            </a:pPr>
            <a:endParaRPr lang="en-US" sz="1200" b="1" dirty="0" smtClean="0">
              <a:solidFill>
                <a:srgbClr val="E6572B"/>
              </a:solidFill>
              <a:latin typeface="Calibri" pitchFamily="34" charset="0"/>
            </a:endParaRPr>
          </a:p>
          <a:p>
            <a:pPr eaLnBrk="1" hangingPunct="1"/>
            <a:r>
              <a:rPr lang="en-US" sz="1200" dirty="0" smtClean="0">
                <a:latin typeface="Calibri" pitchFamily="34" charset="0"/>
              </a:rPr>
              <a:t>Articles contain</a:t>
            </a:r>
            <a:r>
              <a:rPr lang="en-US" sz="1200" b="1" dirty="0" smtClean="0">
                <a:solidFill>
                  <a:srgbClr val="E6572B"/>
                </a:solidFill>
                <a:latin typeface="Calibri" pitchFamily="34" charset="0"/>
              </a:rPr>
              <a:t> recommendations for scholarship at all levels, </a:t>
            </a:r>
            <a:r>
              <a:rPr lang="en-US" sz="1200" dirty="0" smtClean="0">
                <a:latin typeface="Calibri" pitchFamily="34" charset="0"/>
              </a:rPr>
              <a:t>from encyclopedias and textbooks to journal articles and data sets</a:t>
            </a:r>
            <a:r>
              <a:rPr lang="en-US" sz="1200" b="1" dirty="0" smtClean="0">
                <a:solidFill>
                  <a:srgbClr val="E6572B"/>
                </a:solidFill>
                <a:latin typeface="Calibri" pitchFamily="34" charset="0"/>
              </a:rPr>
              <a:t> </a:t>
            </a:r>
            <a:r>
              <a:rPr lang="en-US" sz="1200" dirty="0" smtClean="0">
                <a:latin typeface="Calibri" pitchFamily="34" charset="0"/>
              </a:rPr>
              <a:t>– whether you’re starting a research paper, studying for qualifying exams, or preparing a syllabus, OBO is the perfect starting place</a:t>
            </a:r>
          </a:p>
          <a:p>
            <a:pPr eaLnBrk="1" hangingPunct="1"/>
            <a:endParaRPr lang="en-US" sz="1200" dirty="0" smtClean="0">
              <a:latin typeface="Calibri" pitchFamily="34" charset="0"/>
            </a:endParaRPr>
          </a:p>
          <a:p>
            <a:pPr eaLnBrk="1" hangingPunct="1"/>
            <a:r>
              <a:rPr lang="en-US" sz="1200" dirty="0" smtClean="0">
                <a:latin typeface="Calibri" pitchFamily="34" charset="0"/>
              </a:rPr>
              <a:t>Includes indexing of </a:t>
            </a:r>
            <a:r>
              <a:rPr lang="en-US" sz="1200" b="1" dirty="0" smtClean="0">
                <a:solidFill>
                  <a:srgbClr val="EC4724"/>
                </a:solidFill>
                <a:latin typeface="Calibri" pitchFamily="34" charset="0"/>
              </a:rPr>
              <a:t>non-print material</a:t>
            </a:r>
            <a:r>
              <a:rPr lang="en-US" sz="1200" dirty="0" smtClean="0">
                <a:latin typeface="Calibri" pitchFamily="34" charset="0"/>
              </a:rPr>
              <a:t>, especially online resources</a:t>
            </a:r>
            <a:endParaRPr lang="en-US" sz="1200" b="1" dirty="0" smtClean="0">
              <a:latin typeface="Calibri"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7824AA49-C5C6-C649-82FA-42EB664AA029}" type="slidenum">
              <a:rPr lang="en-US" smtClean="0"/>
              <a:pPr/>
              <a:t>49</a:t>
            </a:fld>
            <a:endParaRPr lang="en-US"/>
          </a:p>
        </p:txBody>
      </p:sp>
    </p:spTree>
    <p:extLst>
      <p:ext uri="{BB962C8B-B14F-4D97-AF65-F5344CB8AC3E}">
        <p14:creationId xmlns:p14="http://schemas.microsoft.com/office/powerpoint/2010/main" val="941189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University is made up of a variety of institutions, including 38 constituent colleges</a:t>
            </a:r>
            <a:r>
              <a:rPr lang="en-GB" u="none" dirty="0" smtClean="0"/>
              <a:t> </a:t>
            </a:r>
            <a:r>
              <a:rPr lang="en-GB" dirty="0" smtClean="0"/>
              <a:t>and a full range of academic departments which are organised into four Divisions.</a:t>
            </a:r>
            <a:r>
              <a:rPr lang="en-GB" baseline="30000" dirty="0" smtClean="0"/>
              <a:t> </a:t>
            </a:r>
            <a:r>
              <a:rPr lang="en-GB" dirty="0" smtClean="0"/>
              <a:t> All the colleges are self-governing institutions as part of the University, each controlling its own membership and with its own internal structure and activities.</a:t>
            </a:r>
          </a:p>
          <a:p>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3</a:t>
            </a:fld>
            <a:endParaRPr lang="en-GB"/>
          </a:p>
        </p:txBody>
      </p:sp>
    </p:spTree>
    <p:extLst>
      <p:ext uri="{BB962C8B-B14F-4D97-AF65-F5344CB8AC3E}">
        <p14:creationId xmlns:p14="http://schemas.microsoft.com/office/powerpoint/2010/main" val="1401984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50</a:t>
            </a:fld>
            <a:endParaRPr lang="en-US"/>
          </a:p>
        </p:txBody>
      </p:sp>
    </p:spTree>
    <p:extLst>
      <p:ext uri="{BB962C8B-B14F-4D97-AF65-F5344CB8AC3E}">
        <p14:creationId xmlns:p14="http://schemas.microsoft.com/office/powerpoint/2010/main" val="3366540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4A4B89-B2AB-4EAF-B8F8-3C52690D20AC}" type="slidenum">
              <a:rPr lang="en-US"/>
              <a:pPr/>
              <a:t>57</a:t>
            </a:fld>
            <a:endParaRPr lang="en-US"/>
          </a:p>
        </p:txBody>
      </p:sp>
      <p:sp>
        <p:nvSpPr>
          <p:cNvPr id="167938" name="Rectangle 2"/>
          <p:cNvSpPr>
            <a:spLocks noGrp="1" noRot="1" noChangeAspect="1" noChangeArrowheads="1" noTextEdit="1"/>
          </p:cNvSpPr>
          <p:nvPr>
            <p:ph type="sldImg"/>
          </p:nvPr>
        </p:nvSpPr>
        <p:spPr>
          <a:xfrm>
            <a:off x="936625" y="742950"/>
            <a:ext cx="4930775" cy="3698875"/>
          </a:xfrm>
          <a:ln/>
        </p:spPr>
      </p:sp>
      <p:sp>
        <p:nvSpPr>
          <p:cNvPr id="167939" name="Rectangle 3"/>
          <p:cNvSpPr>
            <a:spLocks noGrp="1" noChangeArrowheads="1"/>
          </p:cNvSpPr>
          <p:nvPr>
            <p:ph type="body" idx="1"/>
          </p:nvPr>
        </p:nvSpPr>
        <p:spPr>
          <a:xfrm>
            <a:off x="908051" y="4689992"/>
            <a:ext cx="4981575" cy="4442071"/>
          </a:xfrm>
        </p:spPr>
        <p:txBody>
          <a:bodyPr/>
          <a:lstStyle/>
          <a:p>
            <a:endParaRPr lang="en-GB" dirty="0"/>
          </a:p>
        </p:txBody>
      </p:sp>
    </p:spTree>
    <p:extLst>
      <p:ext uri="{BB962C8B-B14F-4D97-AF65-F5344CB8AC3E}">
        <p14:creationId xmlns:p14="http://schemas.microsoft.com/office/powerpoint/2010/main" val="3611497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722771-978F-44E7-9586-4BCE774A68DA}" type="slidenum">
              <a:rPr lang="en-US"/>
              <a:pPr/>
              <a:t>73</a:t>
            </a:fld>
            <a:endParaRPr lang="en-US"/>
          </a:p>
        </p:txBody>
      </p:sp>
      <p:sp>
        <p:nvSpPr>
          <p:cNvPr id="257026" name="Rectangle 2"/>
          <p:cNvSpPr txBox="1">
            <a:spLocks noGrp="1" noRot="1" noChangeAspect="1" noChangeArrowheads="1" noTextEdit="1"/>
          </p:cNvSpPr>
          <p:nvPr>
            <p:ph type="sldImg"/>
          </p:nvPr>
        </p:nvSpPr>
        <p:spPr>
          <a:xfrm>
            <a:off x="935038" y="742950"/>
            <a:ext cx="4930775" cy="3698875"/>
          </a:xfrm>
          <a:ln/>
        </p:spPr>
      </p:sp>
      <p:sp>
        <p:nvSpPr>
          <p:cNvPr id="257027" name="Text Box 3"/>
          <p:cNvSpPr txBox="1">
            <a:spLocks noGrp="1" noChangeArrowheads="1"/>
          </p:cNvSpPr>
          <p:nvPr>
            <p:ph type="body" idx="1"/>
          </p:nvPr>
        </p:nvSpPr>
        <p:spPr>
          <a:xfrm>
            <a:off x="287338" y="4689992"/>
            <a:ext cx="6292850" cy="4933177"/>
          </a:xfrm>
          <a:noFill/>
          <a:ln/>
          <a:extLst>
            <a:ext uri="{91240B29-F687-4F45-9708-019B960494DF}">
              <a14:hiddenLine xmlns:a14="http://schemas.microsoft.com/office/drawing/2010/main" w="9525">
                <a:solidFill>
                  <a:schemeClr val="tx1"/>
                </a:solidFill>
                <a:round/>
                <a:headEnd/>
                <a:tailEnd/>
              </a14:hiddenLine>
            </a:ext>
          </a:extLst>
        </p:spPr>
        <p:txBody>
          <a:bodyPr lIns="84240" tIns="42120" rIns="84240" bIns="42120"/>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5pPr>
            <a:lvl6pPr marL="25146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6pPr>
            <a:lvl7pPr marL="29718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7pPr>
            <a:lvl8pPr marL="34290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8pPr>
            <a:lvl9pPr marL="38862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9pPr>
          </a:lstStyle>
          <a:p>
            <a:pPr>
              <a:lnSpc>
                <a:spcPct val="80000"/>
              </a:lnSpc>
            </a:pPr>
            <a:endParaRPr lang="en-US" sz="1000" baseline="0" dirty="0" smtClean="0">
              <a:ea typeface="Arial Unicode MS" pitchFamily="34" charset="-128"/>
              <a:cs typeface="Arial Unicode MS" pitchFamily="34" charset="-128"/>
            </a:endParaRPr>
          </a:p>
        </p:txBody>
      </p:sp>
    </p:spTree>
    <p:extLst>
      <p:ext uri="{BB962C8B-B14F-4D97-AF65-F5344CB8AC3E}">
        <p14:creationId xmlns:p14="http://schemas.microsoft.com/office/powerpoint/2010/main" val="2307092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15C3E8-998E-41AE-A19F-D6FAB735497C}" type="slidenum">
              <a:rPr lang="en-US"/>
              <a:pPr/>
              <a:t>74</a:t>
            </a:fld>
            <a:endParaRPr lang="en-US"/>
          </a:p>
        </p:txBody>
      </p:sp>
      <p:sp>
        <p:nvSpPr>
          <p:cNvPr id="54274" name="Rectangle 2"/>
          <p:cNvSpPr>
            <a:spLocks noGrp="1" noRot="1" noChangeAspect="1" noChangeArrowheads="1" noTextEdit="1"/>
          </p:cNvSpPr>
          <p:nvPr>
            <p:ph type="sldImg"/>
          </p:nvPr>
        </p:nvSpPr>
        <p:spPr>
          <a:xfrm>
            <a:off x="1022350" y="741363"/>
            <a:ext cx="4283075" cy="3213100"/>
          </a:xfrm>
          <a:ln/>
        </p:spPr>
      </p:sp>
      <p:sp>
        <p:nvSpPr>
          <p:cNvPr id="54275" name="Rectangle 3"/>
          <p:cNvSpPr>
            <a:spLocks noGrp="1" noChangeArrowheads="1"/>
          </p:cNvSpPr>
          <p:nvPr>
            <p:ph type="body" idx="1"/>
          </p:nvPr>
        </p:nvSpPr>
        <p:spPr>
          <a:xfrm>
            <a:off x="908050" y="4258892"/>
            <a:ext cx="4981575" cy="4874749"/>
          </a:xfrm>
        </p:spPr>
        <p:txBody>
          <a:bodyPr/>
          <a:lstStyle/>
          <a:p>
            <a:endParaRPr lang="en-US" dirty="0"/>
          </a:p>
        </p:txBody>
      </p:sp>
    </p:spTree>
    <p:extLst>
      <p:ext uri="{BB962C8B-B14F-4D97-AF65-F5344CB8AC3E}">
        <p14:creationId xmlns:p14="http://schemas.microsoft.com/office/powerpoint/2010/main" val="725750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87E0A5-7E9A-447E-91A0-6157E15F0920}" type="slidenum">
              <a:rPr lang="en-US"/>
              <a:pPr/>
              <a:t>76</a:t>
            </a:fld>
            <a:endParaRPr lang="en-US"/>
          </a:p>
        </p:txBody>
      </p:sp>
      <p:sp>
        <p:nvSpPr>
          <p:cNvPr id="226306" name="Rectangle 2"/>
          <p:cNvSpPr txBox="1">
            <a:spLocks noGrp="1" noRot="1" noChangeAspect="1" noChangeArrowheads="1" noTextEdit="1"/>
          </p:cNvSpPr>
          <p:nvPr>
            <p:ph type="sldImg"/>
          </p:nvPr>
        </p:nvSpPr>
        <p:spPr>
          <a:xfrm>
            <a:off x="936625" y="742950"/>
            <a:ext cx="4924425" cy="3694113"/>
          </a:xfrm>
          <a:ln/>
        </p:spPr>
      </p:sp>
      <p:sp>
        <p:nvSpPr>
          <p:cNvPr id="226307" name="Rectangle 3"/>
          <p:cNvSpPr txBox="1">
            <a:spLocks noGrp="1" noChangeArrowheads="1"/>
          </p:cNvSpPr>
          <p:nvPr>
            <p:ph type="body" idx="1"/>
          </p:nvPr>
        </p:nvSpPr>
        <p:spPr>
          <a:xfrm>
            <a:off x="906463" y="4689993"/>
            <a:ext cx="4978400" cy="4344165"/>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Tree>
    <p:extLst>
      <p:ext uri="{BB962C8B-B14F-4D97-AF65-F5344CB8AC3E}">
        <p14:creationId xmlns:p14="http://schemas.microsoft.com/office/powerpoint/2010/main" val="1158877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48D6D3-AFC3-4A4F-AD3F-7077287B3062}" type="slidenum">
              <a:rPr lang="en-US"/>
              <a:pPr/>
              <a:t>77</a:t>
            </a:fld>
            <a:endParaRPr lang="en-US"/>
          </a:p>
        </p:txBody>
      </p:sp>
      <p:sp>
        <p:nvSpPr>
          <p:cNvPr id="58370" name="Rectangle 2"/>
          <p:cNvSpPr>
            <a:spLocks noGrp="1" noRot="1" noChangeAspect="1" noChangeArrowheads="1" noTextEdit="1"/>
          </p:cNvSpPr>
          <p:nvPr>
            <p:ph type="sldImg"/>
          </p:nvPr>
        </p:nvSpPr>
        <p:spPr>
          <a:xfrm>
            <a:off x="1022350" y="741363"/>
            <a:ext cx="4283075" cy="3213100"/>
          </a:xfrm>
          <a:ln/>
        </p:spPr>
      </p:sp>
      <p:sp>
        <p:nvSpPr>
          <p:cNvPr id="58371" name="Rectangle 3"/>
          <p:cNvSpPr>
            <a:spLocks noGrp="1" noChangeArrowheads="1"/>
          </p:cNvSpPr>
          <p:nvPr>
            <p:ph type="body" idx="1"/>
          </p:nvPr>
        </p:nvSpPr>
        <p:spPr>
          <a:xfrm>
            <a:off x="908050" y="4181515"/>
            <a:ext cx="4981575" cy="4952126"/>
          </a:xfrm>
        </p:spPr>
        <p:txBody>
          <a:bodyPr/>
          <a:lstStyle/>
          <a:p>
            <a:endParaRPr lang="en-US" dirty="0"/>
          </a:p>
        </p:txBody>
      </p:sp>
    </p:spTree>
    <p:extLst>
      <p:ext uri="{BB962C8B-B14F-4D97-AF65-F5344CB8AC3E}">
        <p14:creationId xmlns:p14="http://schemas.microsoft.com/office/powerpoint/2010/main" val="1574784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600" dirty="0"/>
          </a:p>
        </p:txBody>
      </p:sp>
      <p:sp>
        <p:nvSpPr>
          <p:cNvPr id="4" name="Slide Number Placeholder 3"/>
          <p:cNvSpPr>
            <a:spLocks noGrp="1"/>
          </p:cNvSpPr>
          <p:nvPr>
            <p:ph type="sldNum" sz="quarter" idx="10"/>
          </p:nvPr>
        </p:nvSpPr>
        <p:spPr/>
        <p:txBody>
          <a:bodyPr/>
          <a:lstStyle/>
          <a:p>
            <a:fld id="{7149E6CD-B4F8-433B-93B2-FDC819193582}" type="slidenum">
              <a:rPr lang="en-GB" smtClean="0"/>
              <a:t>78</a:t>
            </a:fld>
            <a:endParaRPr lang="en-GB"/>
          </a:p>
        </p:txBody>
      </p:sp>
    </p:spTree>
    <p:extLst>
      <p:ext uri="{BB962C8B-B14F-4D97-AF65-F5344CB8AC3E}">
        <p14:creationId xmlns:p14="http://schemas.microsoft.com/office/powerpoint/2010/main" val="2453213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7824AA49-C5C6-C649-82FA-42EB664AA029}" type="slidenum">
              <a:rPr lang="en-US" smtClean="0"/>
              <a:pPr/>
              <a:t>80</a:t>
            </a:fld>
            <a:endParaRPr lang="en-US"/>
          </a:p>
        </p:txBody>
      </p:sp>
    </p:spTree>
    <p:extLst>
      <p:ext uri="{BB962C8B-B14F-4D97-AF65-F5344CB8AC3E}">
        <p14:creationId xmlns:p14="http://schemas.microsoft.com/office/powerpoint/2010/main" val="34998020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49E6CD-B4F8-433B-93B2-FDC819193582}" type="slidenum">
              <a:rPr lang="en-GB" smtClean="0"/>
              <a:t>81</a:t>
            </a:fld>
            <a:endParaRPr lang="en-GB"/>
          </a:p>
        </p:txBody>
      </p:sp>
    </p:spTree>
    <p:extLst>
      <p:ext uri="{BB962C8B-B14F-4D97-AF65-F5344CB8AC3E}">
        <p14:creationId xmlns:p14="http://schemas.microsoft.com/office/powerpoint/2010/main" val="2509765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C516DB2-450F-4F94-B856-EB9851B0F94E}" type="slidenum">
              <a:rPr lang="en-US" smtClean="0"/>
              <a:pPr>
                <a:defRPr/>
              </a:pPr>
              <a:t>86</a:t>
            </a:fld>
            <a:endParaRPr lang="en-US"/>
          </a:p>
        </p:txBody>
      </p:sp>
    </p:spTree>
    <p:extLst>
      <p:ext uri="{BB962C8B-B14F-4D97-AF65-F5344CB8AC3E}">
        <p14:creationId xmlns:p14="http://schemas.microsoft.com/office/powerpoint/2010/main" val="103972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Result table</a:t>
            </a:r>
            <a:r>
              <a:rPr lang="en-GB" baseline="0" dirty="0" smtClean="0"/>
              <a:t> - </a:t>
            </a:r>
            <a:r>
              <a:rPr lang="en-GB" dirty="0" smtClean="0"/>
              <a:t>http://www.ox.ac.uk/research/research-impact/ref-2014-results/results-table </a:t>
            </a:r>
          </a:p>
          <a:p>
            <a:r>
              <a:rPr lang="en-GB" dirty="0" smtClean="0"/>
              <a:t>Summary of</a:t>
            </a:r>
            <a:r>
              <a:rPr lang="en-GB" baseline="0" dirty="0" smtClean="0"/>
              <a:t> the results - http://www.ox.ac.uk/research/research-impact/ref-2014-results </a:t>
            </a:r>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4</a:t>
            </a:fld>
            <a:endParaRPr lang="en-GB"/>
          </a:p>
        </p:txBody>
      </p:sp>
    </p:spTree>
    <p:extLst>
      <p:ext uri="{BB962C8B-B14F-4D97-AF65-F5344CB8AC3E}">
        <p14:creationId xmlns:p14="http://schemas.microsoft.com/office/powerpoint/2010/main" val="3443045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ea typeface="ＭＳ Ｐゴシック" pitchFamily="34" charset="-128"/>
            </a:endParaRP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F39415DA-14D9-48B7-885A-85E5B55726DE}" type="slidenum">
              <a:rPr lang="en-US" altLang="ru-RU" smtClean="0">
                <a:solidFill>
                  <a:srgbClr val="002147"/>
                </a:solidFill>
                <a:sym typeface="Arial" charset="0"/>
              </a:rPr>
              <a:pPr>
                <a:spcBef>
                  <a:spcPct val="0"/>
                </a:spcBef>
              </a:pPr>
              <a:t>100</a:t>
            </a:fld>
            <a:endParaRPr lang="en-US" altLang="ru-RU" smtClean="0">
              <a:solidFill>
                <a:srgbClr val="002147"/>
              </a:solidFill>
              <a:sym typeface="Arial" charset="0"/>
            </a:endParaRPr>
          </a:p>
        </p:txBody>
      </p:sp>
    </p:spTree>
    <p:extLst>
      <p:ext uri="{BB962C8B-B14F-4D97-AF65-F5344CB8AC3E}">
        <p14:creationId xmlns:p14="http://schemas.microsoft.com/office/powerpoint/2010/main" val="42941877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ea typeface="ＭＳ Ｐゴシック" pitchFamily="34" charset="-128"/>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6232973A-1863-4975-A4FE-4A8DAA700641}" type="slidenum">
              <a:rPr lang="en-US" altLang="ru-RU" smtClean="0">
                <a:solidFill>
                  <a:srgbClr val="002147"/>
                </a:solidFill>
                <a:sym typeface="Arial" charset="0"/>
              </a:rPr>
              <a:pPr>
                <a:spcBef>
                  <a:spcPct val="0"/>
                </a:spcBef>
              </a:pPr>
              <a:t>101</a:t>
            </a:fld>
            <a:endParaRPr lang="en-US" altLang="ru-RU" smtClean="0">
              <a:solidFill>
                <a:srgbClr val="002147"/>
              </a:solidFill>
              <a:sym typeface="Arial" charset="0"/>
            </a:endParaRPr>
          </a:p>
        </p:txBody>
      </p:sp>
    </p:spTree>
    <p:extLst>
      <p:ext uri="{BB962C8B-B14F-4D97-AF65-F5344CB8AC3E}">
        <p14:creationId xmlns:p14="http://schemas.microsoft.com/office/powerpoint/2010/main" val="17318764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93323-0DF3-4918-8B23-B718F0DC9F86}" type="slidenum">
              <a:rPr lang="en-US" smtClean="0"/>
              <a:t>103</a:t>
            </a:fld>
            <a:endParaRPr lang="en-US"/>
          </a:p>
        </p:txBody>
      </p:sp>
    </p:spTree>
    <p:extLst>
      <p:ext uri="{BB962C8B-B14F-4D97-AF65-F5344CB8AC3E}">
        <p14:creationId xmlns:p14="http://schemas.microsoft.com/office/powerpoint/2010/main" val="3031104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pPr>
              <a:buFont typeface="Arial" pitchFamily="34" charset="0"/>
              <a:buChar char="•"/>
            </a:pPr>
            <a:r>
              <a:rPr lang="en-US" dirty="0" smtClean="0"/>
              <a:t> </a:t>
            </a:r>
            <a:endParaRPr lang="en-US" dirty="0"/>
          </a:p>
        </p:txBody>
      </p:sp>
      <p:sp>
        <p:nvSpPr>
          <p:cNvPr id="4" name="Slide Number Placeholder 3"/>
          <p:cNvSpPr>
            <a:spLocks noGrp="1"/>
          </p:cNvSpPr>
          <p:nvPr>
            <p:ph type="sldNum" sz="quarter" idx="10"/>
          </p:nvPr>
        </p:nvSpPr>
        <p:spPr/>
        <p:txBody>
          <a:bodyPr/>
          <a:lstStyle/>
          <a:p>
            <a:fld id="{74593323-0DF3-4918-8B23-B718F0DC9F86}" type="slidenum">
              <a:rPr lang="en-US" smtClean="0"/>
              <a:t>104</a:t>
            </a:fld>
            <a:endParaRPr lang="en-US"/>
          </a:p>
        </p:txBody>
      </p:sp>
    </p:spTree>
    <p:extLst>
      <p:ext uri="{BB962C8B-B14F-4D97-AF65-F5344CB8AC3E}">
        <p14:creationId xmlns:p14="http://schemas.microsoft.com/office/powerpoint/2010/main" val="1079497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a:xfrm>
            <a:off x="688182" y="4415790"/>
            <a:ext cx="5505450" cy="4652009"/>
          </a:xfrm>
        </p:spPr>
        <p:txBody>
          <a:bodyPr/>
          <a:lstStyle/>
          <a:p>
            <a:endParaRPr lang="en-US" sz="1000" dirty="0"/>
          </a:p>
        </p:txBody>
      </p:sp>
      <p:sp>
        <p:nvSpPr>
          <p:cNvPr id="4" name="Slide Number Placeholder 3"/>
          <p:cNvSpPr>
            <a:spLocks noGrp="1"/>
          </p:cNvSpPr>
          <p:nvPr>
            <p:ph type="sldNum" sz="quarter" idx="10"/>
          </p:nvPr>
        </p:nvSpPr>
        <p:spPr/>
        <p:txBody>
          <a:bodyPr/>
          <a:lstStyle/>
          <a:p>
            <a:fld id="{74593323-0DF3-4918-8B23-B718F0DC9F86}"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38550032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93323-0DF3-4918-8B23-B718F0DC9F86}" type="slidenum">
              <a:rPr lang="en-US" smtClean="0"/>
              <a:t>107</a:t>
            </a:fld>
            <a:endParaRPr lang="en-US"/>
          </a:p>
        </p:txBody>
      </p:sp>
    </p:spTree>
    <p:extLst>
      <p:ext uri="{BB962C8B-B14F-4D97-AF65-F5344CB8AC3E}">
        <p14:creationId xmlns:p14="http://schemas.microsoft.com/office/powerpoint/2010/main" val="691955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5EF4B-BB1F-4FAB-8580-4342FCB5938D}" type="slidenum">
              <a:rPr lang="en-US" smtClean="0"/>
              <a:t>108</a:t>
            </a:fld>
            <a:endParaRPr lang="en-US"/>
          </a:p>
        </p:txBody>
      </p:sp>
    </p:spTree>
    <p:extLst>
      <p:ext uri="{BB962C8B-B14F-4D97-AF65-F5344CB8AC3E}">
        <p14:creationId xmlns:p14="http://schemas.microsoft.com/office/powerpoint/2010/main" val="1947447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3560AF-BDDF-4AA2-BAC2-E3FAA4982507}" type="slidenum">
              <a:rPr lang="en-US" smtClean="0"/>
              <a:pPr>
                <a:defRPr/>
              </a:pPr>
              <a:t>109</a:t>
            </a:fld>
            <a:endParaRPr lang="en-US"/>
          </a:p>
        </p:txBody>
      </p:sp>
    </p:spTree>
    <p:extLst>
      <p:ext uri="{BB962C8B-B14F-4D97-AF65-F5344CB8AC3E}">
        <p14:creationId xmlns:p14="http://schemas.microsoft.com/office/powerpoint/2010/main" val="2987367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5EF4B-BB1F-4FAB-8580-4342FCB5938D}"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2445417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pPr marL="171450" lvl="0" indent="-171450">
              <a:buFont typeface="Arial"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593323-0DF3-4918-8B23-B718F0DC9F86}" type="slidenum">
              <a:rPr lang="en-US" smtClean="0"/>
              <a:t>111</a:t>
            </a:fld>
            <a:endParaRPr lang="en-US"/>
          </a:p>
        </p:txBody>
      </p:sp>
    </p:spTree>
    <p:extLst>
      <p:ext uri="{BB962C8B-B14F-4D97-AF65-F5344CB8AC3E}">
        <p14:creationId xmlns:p14="http://schemas.microsoft.com/office/powerpoint/2010/main" val="3504777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http://www.ox.ac.uk/admissions/graduate/fees-and-funding/graduate-scholarships/external-scholarships</a:t>
            </a:r>
          </a:p>
          <a:p>
            <a:endParaRPr lang="en-GB" dirty="0" smtClean="0"/>
          </a:p>
          <a:p>
            <a:r>
              <a:rPr lang="en-GB" sz="1200" b="0" i="0" kern="1200" dirty="0" smtClean="0">
                <a:solidFill>
                  <a:schemeClr val="tx1"/>
                </a:solidFill>
                <a:effectLst/>
                <a:latin typeface="+mn-lt"/>
                <a:ea typeface="+mn-ea"/>
                <a:cs typeface="+mn-cs"/>
              </a:rPr>
              <a:t>These scholarships are generally fully-funded, covering all your fees and living expenses, although some awards are smaller. Most have eligibility restrictions, for example, based on your country of ordinary residency or your course of study. The vast majority are only open to candidates who are applying to start a new graduate course of study. </a:t>
            </a:r>
          </a:p>
          <a:p>
            <a:r>
              <a:rPr lang="en-GB" sz="1200" b="0" i="0" kern="1200" dirty="0" smtClean="0">
                <a:solidFill>
                  <a:schemeClr val="tx1"/>
                </a:solidFill>
                <a:effectLst/>
                <a:latin typeface="+mn-lt"/>
                <a:ea typeface="+mn-ea"/>
                <a:cs typeface="+mn-cs"/>
              </a:rPr>
              <a:t>To be eligible for consideration for the majority of these scholarships, applicants must be successful in being offered a place on their course after consideration of applications received by the relevant January deadline for their course. </a:t>
            </a:r>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5</a:t>
            </a:fld>
            <a:endParaRPr lang="en-GB"/>
          </a:p>
        </p:txBody>
      </p:sp>
    </p:spTree>
    <p:extLst>
      <p:ext uri="{BB962C8B-B14F-4D97-AF65-F5344CB8AC3E}">
        <p14:creationId xmlns:p14="http://schemas.microsoft.com/office/powerpoint/2010/main" val="25723390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7825" y="696913"/>
            <a:ext cx="4116388" cy="3087687"/>
          </a:xfrm>
        </p:spPr>
      </p:sp>
      <p:sp>
        <p:nvSpPr>
          <p:cNvPr id="3" name="Notes Placeholder 2"/>
          <p:cNvSpPr>
            <a:spLocks noGrp="1"/>
          </p:cNvSpPr>
          <p:nvPr>
            <p:ph type="body" idx="1"/>
          </p:nvPr>
        </p:nvSpPr>
        <p:spPr>
          <a:xfrm>
            <a:off x="688182" y="3939541"/>
            <a:ext cx="5505450" cy="5575934"/>
          </a:xfrm>
        </p:spPr>
        <p:txBody>
          <a:bodyPr/>
          <a:lstStyle/>
          <a:p>
            <a:endParaRPr lang="en-US" sz="1100" dirty="0"/>
          </a:p>
        </p:txBody>
      </p:sp>
      <p:sp>
        <p:nvSpPr>
          <p:cNvPr id="4" name="Slide Number Placeholder 3"/>
          <p:cNvSpPr>
            <a:spLocks noGrp="1"/>
          </p:cNvSpPr>
          <p:nvPr>
            <p:ph type="sldNum" sz="quarter" idx="10"/>
          </p:nvPr>
        </p:nvSpPr>
        <p:spPr/>
        <p:txBody>
          <a:bodyPr/>
          <a:lstStyle/>
          <a:p>
            <a:fld id="{74593323-0DF3-4918-8B23-B718F0DC9F86}" type="slidenum">
              <a:rPr lang="en-US" smtClean="0"/>
              <a:t>112</a:t>
            </a:fld>
            <a:endParaRPr lang="en-US"/>
          </a:p>
        </p:txBody>
      </p:sp>
    </p:spTree>
    <p:extLst>
      <p:ext uri="{BB962C8B-B14F-4D97-AF65-F5344CB8AC3E}">
        <p14:creationId xmlns:p14="http://schemas.microsoft.com/office/powerpoint/2010/main" val="33164394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93323-0DF3-4918-8B23-B718F0DC9F86}" type="slidenum">
              <a:rPr lang="en-US" smtClean="0"/>
              <a:t>114</a:t>
            </a:fld>
            <a:endParaRPr lang="en-US"/>
          </a:p>
        </p:txBody>
      </p:sp>
    </p:spTree>
    <p:extLst>
      <p:ext uri="{BB962C8B-B14F-4D97-AF65-F5344CB8AC3E}">
        <p14:creationId xmlns:p14="http://schemas.microsoft.com/office/powerpoint/2010/main" val="23559426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pPr marL="171450" lvl="0" indent="-171450">
              <a:buFont typeface="Arial"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593323-0DF3-4918-8B23-B718F0DC9F86}" type="slidenum">
              <a:rPr lang="en-US" smtClean="0"/>
              <a:t>115</a:t>
            </a:fld>
            <a:endParaRPr lang="en-US"/>
          </a:p>
        </p:txBody>
      </p:sp>
    </p:spTree>
    <p:extLst>
      <p:ext uri="{BB962C8B-B14F-4D97-AF65-F5344CB8AC3E}">
        <p14:creationId xmlns:p14="http://schemas.microsoft.com/office/powerpoint/2010/main" val="2561855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a:xfrm>
            <a:off x="688182" y="3482341"/>
            <a:ext cx="5505450" cy="4709159"/>
          </a:xfrm>
        </p:spPr>
        <p:txBody>
          <a:bodyPr/>
          <a:lstStyle/>
          <a:p>
            <a:pPr marL="171450" lvl="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4593323-0DF3-4918-8B23-B718F0DC9F86}" type="slidenum">
              <a:rPr lang="en-US" smtClean="0"/>
              <a:t>116</a:t>
            </a:fld>
            <a:endParaRPr lang="en-US" dirty="0"/>
          </a:p>
        </p:txBody>
      </p:sp>
    </p:spTree>
    <p:extLst>
      <p:ext uri="{BB962C8B-B14F-4D97-AF65-F5344CB8AC3E}">
        <p14:creationId xmlns:p14="http://schemas.microsoft.com/office/powerpoint/2010/main" val="11031082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4975" y="696913"/>
            <a:ext cx="3048000" cy="2286000"/>
          </a:xfrm>
        </p:spPr>
      </p:sp>
      <p:sp>
        <p:nvSpPr>
          <p:cNvPr id="4" name="Slide Number Placeholder 3"/>
          <p:cNvSpPr>
            <a:spLocks noGrp="1"/>
          </p:cNvSpPr>
          <p:nvPr>
            <p:ph type="sldNum" sz="quarter" idx="10"/>
          </p:nvPr>
        </p:nvSpPr>
        <p:spPr/>
        <p:txBody>
          <a:bodyPr/>
          <a:lstStyle/>
          <a:p>
            <a:pPr>
              <a:defRPr/>
            </a:pPr>
            <a:fld id="{AC8895AC-1778-4311-B5B8-6C3180F58C13}" type="slidenum">
              <a:rPr lang="en-GB" smtClean="0"/>
              <a:pPr>
                <a:defRPr/>
              </a:pPr>
              <a:t>117</a:t>
            </a:fld>
            <a:endParaRPr lang="en-GB"/>
          </a:p>
        </p:txBody>
      </p:sp>
      <p:sp>
        <p:nvSpPr>
          <p:cNvPr id="5" name="Notes Placeholder 4"/>
          <p:cNvSpPr>
            <a:spLocks noGrp="1"/>
          </p:cNvSpPr>
          <p:nvPr>
            <p:ph type="body" sz="quarter" idx="11"/>
          </p:nvPr>
        </p:nvSpPr>
        <p:spPr/>
        <p:txBody>
          <a:bodyPr/>
          <a:lstStyle/>
          <a:p>
            <a:pPr marL="342900" indent="-342900">
              <a:spcBef>
                <a:spcPts val="600"/>
              </a:spcBef>
              <a:buFont typeface="+mj-lt"/>
              <a:buAutoNum type="arabicPeriod"/>
            </a:pPr>
            <a:endParaRPr lang="en-US" sz="1100" dirty="0" smtClean="0">
              <a:latin typeface="Calibri Light" pitchFamily="34" charset="0"/>
            </a:endParaRPr>
          </a:p>
          <a:p>
            <a:endParaRPr lang="en-US" sz="1100" baseline="0" dirty="0" smtClean="0"/>
          </a:p>
          <a:p>
            <a:endParaRPr lang="en-US" sz="1100" dirty="0"/>
          </a:p>
        </p:txBody>
      </p:sp>
    </p:spTree>
    <p:extLst>
      <p:ext uri="{BB962C8B-B14F-4D97-AF65-F5344CB8AC3E}">
        <p14:creationId xmlns:p14="http://schemas.microsoft.com/office/powerpoint/2010/main" val="30161892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25F5228E-6C9B-4270-BF70-E527A5D2560D}" type="slidenum">
              <a:rPr lang="en-GB" smtClean="0"/>
              <a:t>118</a:t>
            </a:fld>
            <a:endParaRPr lang="en-GB"/>
          </a:p>
        </p:txBody>
      </p:sp>
    </p:spTree>
    <p:extLst>
      <p:ext uri="{BB962C8B-B14F-4D97-AF65-F5344CB8AC3E}">
        <p14:creationId xmlns:p14="http://schemas.microsoft.com/office/powerpoint/2010/main" val="8551333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120</a:t>
            </a:fld>
            <a:endParaRPr lang="en-US"/>
          </a:p>
        </p:txBody>
      </p:sp>
    </p:spTree>
    <p:extLst>
      <p:ext uri="{BB962C8B-B14F-4D97-AF65-F5344CB8AC3E}">
        <p14:creationId xmlns:p14="http://schemas.microsoft.com/office/powerpoint/2010/main" val="495997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smtClean="0">
                <a:solidFill>
                  <a:schemeClr val="tx1"/>
                </a:solidFill>
                <a:effectLst/>
                <a:latin typeface="+mn-lt"/>
                <a:ea typeface="+mn-ea"/>
                <a:cs typeface="+mn-cs"/>
              </a:rPr>
              <a:t>Fees, funding and scholarship search: </a:t>
            </a:r>
            <a:r>
              <a:rPr lang="en-GB" dirty="0" smtClean="0"/>
              <a:t>http://www.ox.ac.uk/admissions/graduate/fees-and-funding/fees-funding-and-scholarship-search/search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tool offers you the ability</a:t>
            </a:r>
            <a:r>
              <a:rPr lang="en-GB" baseline="0" dirty="0" smtClean="0"/>
              <a:t> to look for relevant scholarships in the field of your interest.</a:t>
            </a:r>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6</a:t>
            </a:fld>
            <a:endParaRPr lang="en-GB"/>
          </a:p>
        </p:txBody>
      </p:sp>
    </p:spTree>
    <p:extLst>
      <p:ext uri="{BB962C8B-B14F-4D97-AF65-F5344CB8AC3E}">
        <p14:creationId xmlns:p14="http://schemas.microsoft.com/office/powerpoint/2010/main" val="4005342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C8895AC-1778-4311-B5B8-6C3180F58C13}" type="slidenum">
              <a:rPr lang="en-GB" smtClean="0">
                <a:solidFill>
                  <a:prstClr val="black"/>
                </a:solidFill>
              </a:rPr>
              <a:pPr>
                <a:defRPr/>
              </a:pPr>
              <a:t>7</a:t>
            </a:fld>
            <a:endParaRPr lang="en-GB">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055522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171450" indent="-171450">
              <a:buFont typeface="Arial" pitchFamily="34" charset="0"/>
              <a:buChar char="•"/>
              <a:defRPr/>
            </a:pPr>
            <a:r>
              <a:rPr lang="en-GB" dirty="0" smtClean="0">
                <a:ea typeface="ＭＳ Ｐゴシック" pitchFamily="-112" charset="-128"/>
              </a:rPr>
              <a:t>OUP</a:t>
            </a:r>
            <a:r>
              <a:rPr lang="en-GB" baseline="0" dirty="0" smtClean="0">
                <a:ea typeface="ＭＳ Ｐゴシック" pitchFamily="-112" charset="-128"/>
              </a:rPr>
              <a:t> is a department of the University. </a:t>
            </a:r>
          </a:p>
          <a:p>
            <a:pPr marL="171450" indent="-171450">
              <a:buFont typeface="Arial" pitchFamily="34" charset="0"/>
              <a:buChar char="•"/>
              <a:defRPr/>
            </a:pPr>
            <a:r>
              <a:rPr lang="en-GB" baseline="0" dirty="0" smtClean="0">
                <a:ea typeface="ＭＳ Ｐゴシック" pitchFamily="-112" charset="-128"/>
              </a:rPr>
              <a:t>Our mission is to further the University’s objectives of excellence…</a:t>
            </a:r>
          </a:p>
          <a:p>
            <a:pPr>
              <a:defRPr/>
            </a:pPr>
            <a:endParaRPr lang="en-GB" baseline="0" dirty="0" smtClean="0">
              <a:ea typeface="ＭＳ Ｐゴシック" pitchFamily="-112" charset="-128"/>
            </a:endParaRPr>
          </a:p>
          <a:p>
            <a:pPr marL="171450" indent="-171450">
              <a:buFont typeface="Arial" pitchFamily="34" charset="0"/>
              <a:buChar char="•"/>
              <a:defRPr/>
            </a:pPr>
            <a:r>
              <a:rPr lang="en-GB" baseline="0" dirty="0" smtClean="0">
                <a:ea typeface="ＭＳ Ｐゴシック" pitchFamily="-112" charset="-128"/>
              </a:rPr>
              <a:t>The Press is overseen by a group of Delegates who are appointed from the university’s academic staff.</a:t>
            </a:r>
          </a:p>
          <a:p>
            <a:pPr marL="171450" indent="-171450">
              <a:buFont typeface="Arial" pitchFamily="34" charset="0"/>
              <a:buChar char="•"/>
              <a:defRPr/>
            </a:pPr>
            <a:r>
              <a:rPr lang="en-GB" i="1" baseline="0" dirty="0" smtClean="0">
                <a:ea typeface="ＭＳ Ｐゴシック" pitchFamily="-112" charset="-128"/>
              </a:rPr>
              <a:t>To give a sense of this special relationship</a:t>
            </a:r>
            <a:r>
              <a:rPr lang="en-GB" baseline="0" dirty="0" smtClean="0">
                <a:ea typeface="ＭＳ Ｐゴシック" pitchFamily="-112" charset="-128"/>
              </a:rPr>
              <a:t>: Delegates meet fortnightly, to review and approve projects. </a:t>
            </a:r>
          </a:p>
          <a:p>
            <a:pPr marL="171450" indent="-171450">
              <a:buFont typeface="Arial" pitchFamily="34" charset="0"/>
              <a:buChar char="•"/>
              <a:defRPr/>
            </a:pPr>
            <a:r>
              <a:rPr lang="en-GB" baseline="0" dirty="0" smtClean="0">
                <a:ea typeface="ＭＳ Ｐゴシック" pitchFamily="-112" charset="-128"/>
              </a:rPr>
              <a:t>That meeting is chaired by the Vice Chancellor (president) of the University. </a:t>
            </a:r>
          </a:p>
          <a:p>
            <a:pPr marL="171450" indent="-171450">
              <a:buFont typeface="Arial" pitchFamily="34" charset="0"/>
              <a:buChar char="•"/>
              <a:defRPr/>
            </a:pPr>
            <a:r>
              <a:rPr lang="en-GB" baseline="0" dirty="0" smtClean="0">
                <a:ea typeface="ＭＳ Ｐゴシック" pitchFamily="-112" charset="-128"/>
              </a:rPr>
              <a:t>Our chief executive, Nigel </a:t>
            </a:r>
            <a:r>
              <a:rPr lang="en-GB" baseline="0" dirty="0" err="1" smtClean="0">
                <a:ea typeface="ＭＳ Ｐゴシック" pitchFamily="-112" charset="-128"/>
              </a:rPr>
              <a:t>Portwood’s</a:t>
            </a:r>
            <a:r>
              <a:rPr lang="en-GB" baseline="0" dirty="0" smtClean="0">
                <a:ea typeface="ＭＳ Ｐゴシック" pitchFamily="-112" charset="-128"/>
              </a:rPr>
              <a:t> formal title is secretary to the Delegates. </a:t>
            </a:r>
          </a:p>
          <a:p>
            <a:pPr marL="171450" indent="-171450">
              <a:buFont typeface="Arial" pitchFamily="34" charset="0"/>
              <a:buChar char="•"/>
              <a:defRPr/>
            </a:pPr>
            <a:endParaRPr lang="en-GB" baseline="0" dirty="0" smtClean="0">
              <a:ea typeface="ＭＳ Ｐゴシック" pitchFamily="-112" charset="-128"/>
            </a:endParaRPr>
          </a:p>
          <a:p>
            <a:pPr marL="171450" indent="-171450">
              <a:buFont typeface="Arial" pitchFamily="34" charset="0"/>
              <a:buChar char="•"/>
              <a:defRPr/>
            </a:pPr>
            <a:r>
              <a:rPr lang="en-GB" baseline="0" dirty="0" smtClean="0">
                <a:ea typeface="ＭＳ Ｐゴシック" pitchFamily="-112" charset="-128"/>
              </a:rPr>
              <a:t>Support the University’s mission by publishing the very best academic work, and high quality teaching materials. Both of which support education and the dissemination of knowledge</a:t>
            </a:r>
          </a:p>
          <a:p>
            <a:pPr marL="171450" indent="-171450">
              <a:buFont typeface="Arial" pitchFamily="34" charset="0"/>
              <a:buChar char="•"/>
              <a:defRPr/>
            </a:pPr>
            <a:r>
              <a:rPr lang="en-GB" baseline="0" dirty="0" smtClean="0">
                <a:ea typeface="ＭＳ Ｐゴシック" pitchFamily="-112" charset="-128"/>
              </a:rPr>
              <a:t>Other activities to support learning and literacy. For instance, run a major </a:t>
            </a:r>
            <a:r>
              <a:rPr lang="en-GB" baseline="0" dirty="0" err="1" smtClean="0">
                <a:ea typeface="ＭＳ Ｐゴシック" pitchFamily="-112" charset="-128"/>
              </a:rPr>
              <a:t>litareature</a:t>
            </a:r>
            <a:r>
              <a:rPr lang="en-GB" baseline="0" dirty="0" smtClean="0">
                <a:ea typeface="ＭＳ Ｐゴシック" pitchFamily="-112" charset="-128"/>
              </a:rPr>
              <a:t> festival each year in Karachi Pakistan </a:t>
            </a:r>
          </a:p>
          <a:p>
            <a:pPr marL="171450" indent="-171450">
              <a:buFont typeface="Arial" pitchFamily="34" charset="0"/>
              <a:buChar char="•"/>
              <a:defRPr/>
            </a:pPr>
            <a:r>
              <a:rPr lang="en-GB" baseline="0" dirty="0" smtClean="0">
                <a:ea typeface="ＭＳ Ｐゴシック" pitchFamily="-112" charset="-128"/>
              </a:rPr>
              <a:t>Our surplus on sales goes back to the university for projects and scholarships. </a:t>
            </a:r>
            <a:endParaRPr lang="en-GB" dirty="0">
              <a:ea typeface="ＭＳ Ｐゴシック" pitchFamily="-112" charset="-128"/>
            </a:endParaRPr>
          </a:p>
        </p:txBody>
      </p:sp>
      <p:sp>
        <p:nvSpPr>
          <p:cNvPr id="243716" name="Slide Number Placeholder 3"/>
          <p:cNvSpPr>
            <a:spLocks noGrp="1"/>
          </p:cNvSpPr>
          <p:nvPr>
            <p:ph type="sldNum" sz="quarter" idx="5"/>
          </p:nvPr>
        </p:nvSpPr>
        <p:spPr>
          <a:noFill/>
        </p:spPr>
        <p:txBody>
          <a:bodyPr/>
          <a:lstStyle>
            <a:lvl1pPr defTabSz="461963" eaLnBrk="0" hangingPunct="0">
              <a:defRPr>
                <a:solidFill>
                  <a:schemeClr val="tx1"/>
                </a:solidFill>
                <a:latin typeface="Arial" charset="0"/>
              </a:defRPr>
            </a:lvl1pPr>
            <a:lvl2pPr marL="742950" indent="-285750" defTabSz="461963" eaLnBrk="0" hangingPunct="0">
              <a:defRPr>
                <a:solidFill>
                  <a:schemeClr val="tx1"/>
                </a:solidFill>
                <a:latin typeface="Arial" charset="0"/>
              </a:defRPr>
            </a:lvl2pPr>
            <a:lvl3pPr marL="1143000" indent="-228600" defTabSz="461963" eaLnBrk="0" hangingPunct="0">
              <a:defRPr>
                <a:solidFill>
                  <a:schemeClr val="tx1"/>
                </a:solidFill>
                <a:latin typeface="Arial" charset="0"/>
              </a:defRPr>
            </a:lvl3pPr>
            <a:lvl4pPr marL="1600200" indent="-228600" defTabSz="461963" eaLnBrk="0" hangingPunct="0">
              <a:defRPr>
                <a:solidFill>
                  <a:schemeClr val="tx1"/>
                </a:solidFill>
                <a:latin typeface="Arial" charset="0"/>
              </a:defRPr>
            </a:lvl4pPr>
            <a:lvl5pPr marL="2057400" indent="-228600" defTabSz="461963" eaLnBrk="0" hangingPunct="0">
              <a:defRPr>
                <a:solidFill>
                  <a:schemeClr val="tx1"/>
                </a:solidFill>
                <a:latin typeface="Arial" charset="0"/>
              </a:defRPr>
            </a:lvl5pPr>
            <a:lvl6pPr marL="2514600" indent="-228600" defTabSz="461963" eaLnBrk="0" fontAlgn="base" hangingPunct="0">
              <a:spcBef>
                <a:spcPct val="0"/>
              </a:spcBef>
              <a:spcAft>
                <a:spcPct val="0"/>
              </a:spcAft>
              <a:defRPr>
                <a:solidFill>
                  <a:schemeClr val="tx1"/>
                </a:solidFill>
                <a:latin typeface="Arial" charset="0"/>
              </a:defRPr>
            </a:lvl6pPr>
            <a:lvl7pPr marL="2971800" indent="-228600" defTabSz="461963" eaLnBrk="0" fontAlgn="base" hangingPunct="0">
              <a:spcBef>
                <a:spcPct val="0"/>
              </a:spcBef>
              <a:spcAft>
                <a:spcPct val="0"/>
              </a:spcAft>
              <a:defRPr>
                <a:solidFill>
                  <a:schemeClr val="tx1"/>
                </a:solidFill>
                <a:latin typeface="Arial" charset="0"/>
              </a:defRPr>
            </a:lvl7pPr>
            <a:lvl8pPr marL="3429000" indent="-228600" defTabSz="461963" eaLnBrk="0" fontAlgn="base" hangingPunct="0">
              <a:spcBef>
                <a:spcPct val="0"/>
              </a:spcBef>
              <a:spcAft>
                <a:spcPct val="0"/>
              </a:spcAft>
              <a:defRPr>
                <a:solidFill>
                  <a:schemeClr val="tx1"/>
                </a:solidFill>
                <a:latin typeface="Arial" charset="0"/>
              </a:defRPr>
            </a:lvl8pPr>
            <a:lvl9pPr marL="3886200" indent="-228600" defTabSz="461963" eaLnBrk="0" fontAlgn="base" hangingPunct="0">
              <a:spcBef>
                <a:spcPct val="0"/>
              </a:spcBef>
              <a:spcAft>
                <a:spcPct val="0"/>
              </a:spcAft>
              <a:defRPr>
                <a:solidFill>
                  <a:schemeClr val="tx1"/>
                </a:solidFill>
                <a:latin typeface="Arial" charset="0"/>
              </a:defRPr>
            </a:lvl9pPr>
          </a:lstStyle>
          <a:p>
            <a:pPr eaLnBrk="1" hangingPunct="1"/>
            <a:fld id="{A3755CDB-07D4-4099-89AC-08F38C0DFC61}" type="slidenum">
              <a:rPr lang="en-US" smtClean="0">
                <a:solidFill>
                  <a:srgbClr val="000000"/>
                </a:solidFill>
                <a:latin typeface="Calibri" pitchFamily="34" charset="0"/>
              </a:rPr>
              <a:pPr eaLnBrk="1" hangingPunct="1"/>
              <a:t>8</a:t>
            </a:fld>
            <a:endParaRPr lang="en-US" smtClean="0">
              <a:solidFill>
                <a:srgbClr val="000000"/>
              </a:solidFill>
              <a:latin typeface="Calibri" pitchFamily="34" charset="0"/>
            </a:endParaRPr>
          </a:p>
        </p:txBody>
      </p:sp>
    </p:spTree>
    <p:extLst>
      <p:ext uri="{BB962C8B-B14F-4D97-AF65-F5344CB8AC3E}">
        <p14:creationId xmlns:p14="http://schemas.microsoft.com/office/powerpoint/2010/main" val="2774083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itchFamily="34" charset="0"/>
              <a:buChar char="•"/>
            </a:pPr>
            <a:r>
              <a:rPr lang="en-GB" dirty="0" smtClean="0">
                <a:solidFill>
                  <a:srgbClr val="000066"/>
                </a:solidFill>
                <a:ea typeface="ＭＳ Ｐゴシック" pitchFamily="34" charset="-128"/>
              </a:rPr>
              <a:t>With origins dating back to 1478, when first book published at university</a:t>
            </a:r>
          </a:p>
          <a:p>
            <a:pPr marL="171450" indent="-171450">
              <a:buFont typeface="Arial" pitchFamily="34" charset="0"/>
              <a:buChar char="•"/>
            </a:pPr>
            <a:r>
              <a:rPr lang="en-GB" dirty="0" smtClean="0">
                <a:solidFill>
                  <a:srgbClr val="000066"/>
                </a:solidFill>
                <a:ea typeface="ＭＳ Ｐゴシック" pitchFamily="34" charset="-128"/>
              </a:rPr>
              <a:t>OUP is among the oldest university presses in the world</a:t>
            </a:r>
          </a:p>
          <a:p>
            <a:pPr marL="628650" marR="0" lvl="2"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GB" dirty="0" smtClean="0">
                <a:solidFill>
                  <a:srgbClr val="000066"/>
                </a:solidFill>
                <a:ea typeface="ＭＳ Ｐゴシック" pitchFamily="34" charset="-128"/>
              </a:rPr>
              <a:t>Picture of the delegates meeting in Clarendon</a:t>
            </a:r>
            <a:r>
              <a:rPr lang="en-GB" baseline="0" dirty="0" smtClean="0">
                <a:solidFill>
                  <a:srgbClr val="000066"/>
                </a:solidFill>
                <a:ea typeface="ＭＳ Ｐゴシック" pitchFamily="34" charset="-128"/>
              </a:rPr>
              <a:t> building, where continuously meeting since 18</a:t>
            </a:r>
            <a:r>
              <a:rPr lang="en-GB" baseline="30000" dirty="0" smtClean="0">
                <a:solidFill>
                  <a:srgbClr val="000066"/>
                </a:solidFill>
                <a:ea typeface="ＭＳ Ｐゴシック" pitchFamily="34" charset="-128"/>
              </a:rPr>
              <a:t>th</a:t>
            </a:r>
            <a:r>
              <a:rPr lang="en-GB" baseline="0" dirty="0" smtClean="0">
                <a:solidFill>
                  <a:srgbClr val="000066"/>
                </a:solidFill>
                <a:ea typeface="ＭＳ Ｐゴシック" pitchFamily="34" charset="-128"/>
              </a:rPr>
              <a:t> century. </a:t>
            </a:r>
          </a:p>
          <a:p>
            <a:pPr marL="628650" marR="0" lvl="2"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GB" baseline="0" dirty="0" smtClean="0">
                <a:solidFill>
                  <a:srgbClr val="000066"/>
                </a:solidFill>
                <a:ea typeface="ＭＳ Ｐゴシック" pitchFamily="34" charset="-128"/>
              </a:rPr>
              <a:t>Picture of the Press’s main office in Oxford</a:t>
            </a:r>
            <a:endParaRPr lang="en-GB" dirty="0" smtClean="0">
              <a:solidFill>
                <a:srgbClr val="000066"/>
              </a:solidFill>
              <a:ea typeface="ＭＳ Ｐゴシック" pitchFamily="34" charset="-128"/>
            </a:endParaRPr>
          </a:p>
          <a:p>
            <a:pPr marL="171450" indent="-171450">
              <a:buFont typeface="Arial" pitchFamily="34" charset="0"/>
              <a:buChar char="•"/>
            </a:pPr>
            <a:r>
              <a:rPr lang="en-GB" dirty="0" smtClean="0">
                <a:solidFill>
                  <a:srgbClr val="000066"/>
                </a:solidFill>
                <a:ea typeface="ＭＳ Ｐゴシック" pitchFamily="34" charset="-128"/>
              </a:rPr>
              <a:t>It is also the largest university press in the world</a:t>
            </a:r>
          </a:p>
          <a:p>
            <a:endParaRPr lang="en-GB" dirty="0" smtClean="0">
              <a:solidFill>
                <a:srgbClr val="000066"/>
              </a:solidFill>
              <a:ea typeface="ＭＳ Ｐゴシック" pitchFamily="34" charset="-128"/>
            </a:endParaRPr>
          </a:p>
          <a:p>
            <a:pPr marL="171450" indent="-171450">
              <a:lnSpc>
                <a:spcPct val="80000"/>
              </a:lnSpc>
              <a:buFont typeface="Arial" pitchFamily="34" charset="0"/>
              <a:buChar char="•"/>
            </a:pPr>
            <a:r>
              <a:rPr lang="en-GB" dirty="0" smtClean="0">
                <a:ea typeface="ＭＳ Ｐゴシック" pitchFamily="34" charset="-128"/>
              </a:rPr>
              <a:t>In fact, OUP is bigger than all other English language university presses in the world put together </a:t>
            </a:r>
          </a:p>
          <a:p>
            <a:pPr marL="628650" lvl="1" indent="-171450">
              <a:lnSpc>
                <a:spcPct val="80000"/>
              </a:lnSpc>
              <a:buFont typeface="Arial" pitchFamily="34" charset="0"/>
              <a:buChar char="•"/>
            </a:pPr>
            <a:r>
              <a:rPr lang="en-GB" dirty="0" smtClean="0">
                <a:ea typeface="ＭＳ Ｐゴシック" pitchFamily="34" charset="-128"/>
              </a:rPr>
              <a:t>Including the 110 UPs in the US, PLUS Cambridge. </a:t>
            </a:r>
          </a:p>
          <a:p>
            <a:pPr marL="171450" lvl="0" indent="-171450">
              <a:lnSpc>
                <a:spcPct val="80000"/>
              </a:lnSpc>
              <a:buFont typeface="Arial" pitchFamily="34" charset="0"/>
              <a:buChar char="•"/>
            </a:pPr>
            <a:r>
              <a:rPr lang="en-GB" dirty="0" smtClean="0">
                <a:ea typeface="ＭＳ Ｐゴシック" pitchFamily="34" charset="-128"/>
              </a:rPr>
              <a:t>Employ</a:t>
            </a:r>
            <a:r>
              <a:rPr lang="en-GB" baseline="0" dirty="0" smtClean="0">
                <a:ea typeface="ＭＳ Ｐゴシック" pitchFamily="34" charset="-128"/>
              </a:rPr>
              <a:t> 6,000 people worldwide with major publishing offices in Oxford, New York, and </a:t>
            </a:r>
            <a:r>
              <a:rPr lang="en-GB" baseline="0" dirty="0" err="1" smtClean="0">
                <a:ea typeface="ＭＳ Ｐゴシック" pitchFamily="34" charset="-128"/>
              </a:rPr>
              <a:t>Dehli</a:t>
            </a:r>
            <a:r>
              <a:rPr lang="en-GB" baseline="0" dirty="0" smtClean="0">
                <a:ea typeface="ＭＳ Ｐゴシック" pitchFamily="34" charset="-128"/>
              </a:rPr>
              <a:t>. </a:t>
            </a:r>
          </a:p>
          <a:p>
            <a:pPr marL="171450" lvl="0" indent="-171450">
              <a:lnSpc>
                <a:spcPct val="80000"/>
              </a:lnSpc>
              <a:buFont typeface="Arial" pitchFamily="34" charset="0"/>
              <a:buChar char="•"/>
            </a:pPr>
            <a:r>
              <a:rPr lang="en-GB" baseline="0" dirty="0" smtClean="0">
                <a:ea typeface="ＭＳ Ｐゴシック" pitchFamily="34" charset="-128"/>
              </a:rPr>
              <a:t>Publish close to 7,000 new titles each year, 300 journals, and a range of online products. </a:t>
            </a:r>
          </a:p>
          <a:p>
            <a:pPr marL="171450" lvl="0" indent="-171450">
              <a:lnSpc>
                <a:spcPct val="80000"/>
              </a:lnSpc>
              <a:buFont typeface="Arial" pitchFamily="34" charset="0"/>
              <a:buChar char="•"/>
            </a:pPr>
            <a:r>
              <a:rPr lang="en-GB" baseline="0" dirty="0" smtClean="0">
                <a:ea typeface="ＭＳ Ｐゴシック" pitchFamily="34" charset="-128"/>
              </a:rPr>
              <a:t>Publish in more than 40 languages, and in a variety of formats– print and digital. </a:t>
            </a:r>
          </a:p>
          <a:p>
            <a:pPr marL="171450" lvl="0" indent="-171450">
              <a:lnSpc>
                <a:spcPct val="80000"/>
              </a:lnSpc>
              <a:buFont typeface="Arial" pitchFamily="34" charset="0"/>
              <a:buChar char="•"/>
            </a:pPr>
            <a:r>
              <a:rPr lang="en-GB" baseline="0" dirty="0" smtClean="0">
                <a:ea typeface="ＭＳ Ｐゴシック" pitchFamily="34" charset="-128"/>
              </a:rPr>
              <a:t>Sell more than 110 million units each year, and most of those sales are outside of the UK. </a:t>
            </a:r>
          </a:p>
          <a:p>
            <a:pPr marL="171450" lvl="0" indent="-171450">
              <a:lnSpc>
                <a:spcPct val="80000"/>
              </a:lnSpc>
              <a:buFont typeface="Arial" pitchFamily="34" charset="0"/>
              <a:buChar char="•"/>
            </a:pPr>
            <a:endParaRPr lang="en-GB" baseline="0" dirty="0" smtClean="0">
              <a:ea typeface="ＭＳ Ｐゴシック" pitchFamily="34" charset="-128"/>
            </a:endParaRPr>
          </a:p>
          <a:p>
            <a:pPr marL="171450" lvl="0" indent="-171450">
              <a:lnSpc>
                <a:spcPct val="80000"/>
              </a:lnSpc>
              <a:buFont typeface="Arial" pitchFamily="34" charset="0"/>
              <a:buChar char="•"/>
            </a:pPr>
            <a:endParaRPr lang="en-GB" dirty="0" smtClean="0">
              <a:ea typeface="ＭＳ Ｐゴシック" pitchFamily="34" charset="-128"/>
            </a:endParaRPr>
          </a:p>
          <a:p>
            <a:pPr marL="171450" lvl="0" indent="-171450">
              <a:lnSpc>
                <a:spcPct val="80000"/>
              </a:lnSpc>
              <a:buFont typeface="Arial" pitchFamily="34" charset="0"/>
              <a:buChar char="•"/>
            </a:pPr>
            <a:r>
              <a:rPr lang="en-GB" dirty="0" smtClean="0">
                <a:ea typeface="ＭＳ Ｐゴシック" pitchFamily="34" charset="-128"/>
              </a:rPr>
              <a:t>OUP accounts for 55% of the University Press market. </a:t>
            </a:r>
          </a:p>
          <a:p>
            <a:pPr marL="171450" indent="-171450">
              <a:lnSpc>
                <a:spcPct val="80000"/>
              </a:lnSpc>
              <a:buFont typeface="Arial" pitchFamily="34" charset="0"/>
              <a:buChar char="•"/>
            </a:pPr>
            <a:r>
              <a:rPr lang="en-GB" dirty="0" smtClean="0">
                <a:ea typeface="ＭＳ Ｐゴシック" pitchFamily="34" charset="-128"/>
              </a:rPr>
              <a:t>While</a:t>
            </a:r>
            <a:r>
              <a:rPr lang="en-GB" baseline="0" dirty="0" smtClean="0">
                <a:ea typeface="ＭＳ Ｐゴシック" pitchFamily="34" charset="-128"/>
              </a:rPr>
              <a:t> giant by university press standards, we are a mid-sized publisher within the wider industry. </a:t>
            </a:r>
          </a:p>
          <a:p>
            <a:pPr marL="171450" indent="-171450">
              <a:lnSpc>
                <a:spcPct val="80000"/>
              </a:lnSpc>
              <a:buFont typeface="Arial" pitchFamily="34" charset="0"/>
              <a:buChar char="•"/>
            </a:pPr>
            <a:r>
              <a:rPr lang="en-GB" dirty="0" smtClean="0">
                <a:ea typeface="ＭＳ Ｐゴシック" pitchFamily="34" charset="-128"/>
              </a:rPr>
              <a:t>According to a global ranking of the Publishing industry, we’re the 25</a:t>
            </a:r>
            <a:r>
              <a:rPr lang="en-GB" baseline="30000" dirty="0" smtClean="0">
                <a:ea typeface="ＭＳ Ｐゴシック" pitchFamily="34" charset="-128"/>
              </a:rPr>
              <a:t>th</a:t>
            </a:r>
            <a:r>
              <a:rPr lang="en-GB" dirty="0" smtClean="0">
                <a:ea typeface="ＭＳ Ｐゴシック" pitchFamily="34" charset="-128"/>
              </a:rPr>
              <a:t> largest.</a:t>
            </a:r>
          </a:p>
          <a:p>
            <a:pPr marL="171450" indent="-171450">
              <a:buFont typeface="Arial" pitchFamily="34" charset="0"/>
              <a:buChar char="•"/>
            </a:pPr>
            <a:r>
              <a:rPr lang="en-GB" dirty="0" smtClean="0">
                <a:solidFill>
                  <a:srgbClr val="000066"/>
                </a:solidFill>
                <a:ea typeface="ＭＳ Ｐゴシック" pitchFamily="34" charset="-128"/>
              </a:rPr>
              <a:t>About $1 billion in sales per year. </a:t>
            </a:r>
          </a:p>
          <a:p>
            <a:pPr>
              <a:lnSpc>
                <a:spcPct val="80000"/>
              </a:lnSpc>
            </a:pPr>
            <a:r>
              <a:rPr lang="en-GB" dirty="0" smtClean="0">
                <a:ea typeface="ＭＳ Ｐゴシック" pitchFamily="34" charset="-128"/>
              </a:rPr>
              <a:t> </a:t>
            </a:r>
          </a:p>
          <a:p>
            <a:endParaRPr lang="en-GB" dirty="0" smtClean="0">
              <a:ea typeface="ＭＳ Ｐゴシック" pitchFamily="34" charset="-128"/>
            </a:endParaRPr>
          </a:p>
          <a:p>
            <a:endParaRPr lang="en-GB" dirty="0" smtClean="0">
              <a:ea typeface="ＭＳ Ｐゴシック" pitchFamily="34" charset="-128"/>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1D4BCC9B-C68F-45B4-8386-69EF18149CFA}" type="slidenum">
              <a:rPr lang="en-US" sz="1200" smtClean="0"/>
              <a:pPr/>
              <a:t>9</a:t>
            </a:fld>
            <a:endParaRPr lang="en-US" sz="1200" smtClean="0"/>
          </a:p>
        </p:txBody>
      </p:sp>
    </p:spTree>
    <p:extLst>
      <p:ext uri="{BB962C8B-B14F-4D97-AF65-F5344CB8AC3E}">
        <p14:creationId xmlns:p14="http://schemas.microsoft.com/office/powerpoint/2010/main" val="39530342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15" name="Picture 14" descr="8010_Powerpoint_Home.jpg"/>
          <p:cNvPicPr>
            <a:picLocks noChangeAspect="1"/>
          </p:cNvPicPr>
          <p:nvPr userDrawn="1"/>
        </p:nvPicPr>
        <p:blipFill>
          <a:blip r:embed="rId2"/>
          <a:srcRect l="32408" t="50527" r="17248"/>
          <a:stretch>
            <a:fillRect/>
          </a:stretch>
        </p:blipFill>
        <p:spPr>
          <a:xfrm>
            <a:off x="2808084" y="2256705"/>
            <a:ext cx="6335916" cy="4601296"/>
          </a:xfrm>
          <a:prstGeom prst="rect">
            <a:avLst/>
          </a:prstGeom>
          <a:ln>
            <a:noFill/>
          </a:ln>
        </p:spPr>
      </p:pic>
      <p:sp>
        <p:nvSpPr>
          <p:cNvPr id="2" name="Title 1"/>
          <p:cNvSpPr>
            <a:spLocks noGrp="1"/>
          </p:cNvSpPr>
          <p:nvPr>
            <p:ph type="title" hasCustomPrompt="1"/>
          </p:nvPr>
        </p:nvSpPr>
        <p:spPr>
          <a:xfrm>
            <a:off x="288000" y="2149552"/>
            <a:ext cx="8571838" cy="443030"/>
          </a:xfrm>
        </p:spPr>
        <p:txBody>
          <a:bodyPr tIns="0" anchor="t" anchorCtr="0"/>
          <a:lstStyle/>
          <a:p>
            <a:r>
              <a:rPr lang="en-GB" dirty="0" smtClean="0"/>
              <a:t>Click to add title (Formal cover)</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287338" y="3358256"/>
            <a:ext cx="8572500" cy="336516"/>
          </a:xfrm>
        </p:spPr>
        <p:txBody>
          <a:bodyPr tIns="0">
            <a:normAutofit/>
          </a:bodyPr>
          <a:lstStyle>
            <a:lvl1pPr marL="0" indent="0">
              <a:spcBef>
                <a:spcPts val="0"/>
              </a:spcBef>
              <a:buFontTx/>
              <a:buNone/>
              <a:defRPr sz="1800">
                <a:solidFill>
                  <a:srgbClr val="000000"/>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293688" y="3628840"/>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pPr/>
              <a:t>‹#›</a:t>
            </a:fld>
            <a:endParaRPr lang="en-US"/>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9" name="Text Placeholder 8"/>
          <p:cNvSpPr>
            <a:spLocks noGrp="1"/>
          </p:cNvSpPr>
          <p:nvPr>
            <p:ph type="body" sz="quarter" idx="14" hasCustomPrompt="1"/>
          </p:nvPr>
        </p:nvSpPr>
        <p:spPr>
          <a:xfrm>
            <a:off x="293688" y="2110852"/>
            <a:ext cx="8566150" cy="4267723"/>
          </a:xfrm>
          <a:noFill/>
          <a:ln>
            <a:noFill/>
          </a:ln>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Content Placeholder 2"/>
          <p:cNvSpPr>
            <a:spLocks noGrp="1"/>
          </p:cNvSpPr>
          <p:nvPr>
            <p:ph idx="1" hasCustomPrompt="1"/>
          </p:nvPr>
        </p:nvSpPr>
        <p:spPr>
          <a:xfrm>
            <a:off x="288000" y="2243138"/>
            <a:ext cx="8572904" cy="4135437"/>
          </a:xfrm>
        </p:spPr>
        <p:txBody>
          <a:bodyPr/>
          <a:lstStyle>
            <a:lvl1pPr>
              <a:buNone/>
              <a:defRPr baseline="0"/>
            </a:lvl1pPr>
          </a:lstStyle>
          <a:p>
            <a:pPr lvl="0"/>
            <a:r>
              <a:rPr lang="en-GB" dirty="0" smtClean="0"/>
              <a:t>Click icon to add element</a:t>
            </a:r>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pPr/>
              <a:t>‹#›</a:t>
            </a:fld>
            <a:endParaRPr lang="en-US"/>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85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0" name="Text Placeholder 9"/>
          <p:cNvSpPr>
            <a:spLocks noGrp="1"/>
          </p:cNvSpPr>
          <p:nvPr>
            <p:ph type="body" sz="quarter" idx="13" hasCustomPrompt="1"/>
          </p:nvPr>
        </p:nvSpPr>
        <p:spPr>
          <a:xfrm>
            <a:off x="5088334" y="5852688"/>
            <a:ext cx="3760392" cy="525886"/>
          </a:xfrm>
          <a:solidFill>
            <a:srgbClr val="717EBD"/>
          </a:solidFill>
        </p:spPr>
        <p:txBody>
          <a:bodyPr lIns="144000" tIns="108000" bIns="108000" anchor="b" anchorCtr="0">
            <a:spAutoFit/>
          </a:bodyPr>
          <a:lstStyle>
            <a:lvl1pPr marL="0" indent="0">
              <a:spcBef>
                <a:spcPts val="0"/>
              </a:spcBef>
              <a:buFontTx/>
              <a:buNone/>
              <a:defRPr sz="2000" b="1" i="0">
                <a:solidFill>
                  <a:srgbClr val="FFFFFF"/>
                </a:solidFill>
              </a:defRPr>
            </a:lvl1pPr>
          </a:lstStyle>
          <a:p>
            <a:pPr lvl="0"/>
            <a:r>
              <a:rPr lang="en-GB" dirty="0" smtClean="0"/>
              <a:t>Click to add annotation text</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4068000" cy="4159222"/>
          </a:xfrm>
        </p:spPr>
        <p:txBody>
          <a:bodyPr/>
          <a:lstStyle>
            <a:lvl1pPr>
              <a:buNone/>
              <a:defRPr/>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645466" y="2117185"/>
            <a:ext cx="4211470" cy="4261389"/>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356000" y="2243138"/>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level5</a:t>
            </a:r>
            <a:endParaRPr lang="en-US" dirty="0"/>
          </a:p>
        </p:txBody>
      </p:sp>
      <p:sp>
        <p:nvSpPr>
          <p:cNvPr id="9" name="Picture Placeholder 8"/>
          <p:cNvSpPr>
            <a:spLocks noGrp="1"/>
          </p:cNvSpPr>
          <p:nvPr>
            <p:ph type="pic" sz="quarter" idx="14"/>
          </p:nvPr>
        </p:nvSpPr>
        <p:spPr>
          <a:xfrm>
            <a:off x="288000" y="2243138"/>
            <a:ext cx="40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Colour </a:t>
            </a:r>
            <a:r>
              <a:rPr lang="en-GB" dirty="0" err="1" smtClean="0"/>
              <a:t>Pallette</a:t>
            </a:r>
            <a:endParaRPr lang="en-US" dirty="0"/>
          </a:p>
        </p:txBody>
      </p:sp>
      <p:sp>
        <p:nvSpPr>
          <p:cNvPr id="5" name="Text Placeholder 22"/>
          <p:cNvSpPr>
            <a:spLocks noGrp="1"/>
          </p:cNvSpPr>
          <p:nvPr userDrawn="1">
            <p:ph type="body" sz="quarter" idx="12" hasCustomPrompt="1"/>
          </p:nvPr>
        </p:nvSpPr>
        <p:spPr>
          <a:xfrm>
            <a:off x="287338" y="1269657"/>
            <a:ext cx="1486532" cy="485775"/>
          </a:xfrm>
        </p:spPr>
        <p:txBody>
          <a:bodyPr/>
          <a:lstStyle>
            <a:lvl1pPr>
              <a:buNone/>
              <a:defRPr>
                <a:solidFill>
                  <a:srgbClr val="747679"/>
                </a:solidFill>
              </a:defRPr>
            </a:lvl1pPr>
          </a:lstStyle>
          <a:p>
            <a:r>
              <a:rPr lang="en-US" dirty="0" smtClean="0"/>
              <a:t>Primary</a:t>
            </a:r>
            <a:endParaRPr lang="en-US" dirty="0"/>
          </a:p>
        </p:txBody>
      </p:sp>
      <p:sp>
        <p:nvSpPr>
          <p:cNvPr id="6" name="Rectangle 5"/>
          <p:cNvSpPr/>
          <p:nvPr userDrawn="1"/>
        </p:nvSpPr>
        <p:spPr>
          <a:xfrm>
            <a:off x="3859685" y="5486400"/>
            <a:ext cx="1634067" cy="1154668"/>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r>
              <a:rPr lang="en-US" dirty="0" smtClean="0"/>
              <a:t>R: 137</a:t>
            </a:r>
          </a:p>
          <a:p>
            <a:r>
              <a:rPr lang="en-US" dirty="0" smtClean="0"/>
              <a:t>G: 138</a:t>
            </a:r>
          </a:p>
          <a:p>
            <a:r>
              <a:rPr lang="en-US" dirty="0" smtClean="0"/>
              <a:t>B: 23</a:t>
            </a:r>
            <a:endParaRPr lang="en-US" dirty="0"/>
          </a:p>
        </p:txBody>
      </p:sp>
      <p:sp>
        <p:nvSpPr>
          <p:cNvPr id="7" name="Rectangle 6"/>
          <p:cNvSpPr/>
          <p:nvPr userDrawn="1"/>
        </p:nvSpPr>
        <p:spPr>
          <a:xfrm>
            <a:off x="3859685" y="3182679"/>
            <a:ext cx="1634067" cy="1058333"/>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156</a:t>
            </a:r>
          </a:p>
          <a:p>
            <a:r>
              <a:rPr lang="en-US" dirty="0" smtClean="0"/>
              <a:t>G: 19</a:t>
            </a:r>
          </a:p>
          <a:p>
            <a:r>
              <a:rPr lang="en-US" dirty="0" smtClean="0"/>
              <a:t>B: 46</a:t>
            </a:r>
            <a:endParaRPr lang="en-US" dirty="0"/>
          </a:p>
        </p:txBody>
      </p:sp>
      <p:sp>
        <p:nvSpPr>
          <p:cNvPr id="8" name="Rectangle 7"/>
          <p:cNvSpPr/>
          <p:nvPr userDrawn="1"/>
        </p:nvSpPr>
        <p:spPr>
          <a:xfrm>
            <a:off x="3859685" y="4291412"/>
            <a:ext cx="1634067" cy="1154668"/>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93</a:t>
            </a:r>
          </a:p>
          <a:p>
            <a:r>
              <a:rPr lang="en-US" dirty="0" smtClean="0"/>
              <a:t>G: 75</a:t>
            </a:r>
          </a:p>
          <a:p>
            <a:r>
              <a:rPr lang="en-US" dirty="0" smtClean="0"/>
              <a:t>B: 10</a:t>
            </a:r>
            <a:endParaRPr lang="en-US" dirty="0"/>
          </a:p>
        </p:txBody>
      </p:sp>
      <p:sp>
        <p:nvSpPr>
          <p:cNvPr id="9" name="Rectangle 8"/>
          <p:cNvSpPr/>
          <p:nvPr userDrawn="1"/>
        </p:nvSpPr>
        <p:spPr>
          <a:xfrm>
            <a:off x="7234146" y="4291605"/>
            <a:ext cx="1634067" cy="1154668"/>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113</a:t>
            </a:r>
          </a:p>
          <a:p>
            <a:r>
              <a:rPr lang="en-US" dirty="0" smtClean="0"/>
              <a:t>G: 126</a:t>
            </a:r>
          </a:p>
          <a:p>
            <a:r>
              <a:rPr lang="en-US" dirty="0" smtClean="0"/>
              <a:t>B: 189</a:t>
            </a:r>
            <a:endParaRPr lang="en-US" dirty="0"/>
          </a:p>
        </p:txBody>
      </p:sp>
      <p:sp>
        <p:nvSpPr>
          <p:cNvPr id="10" name="Rectangle 9"/>
          <p:cNvSpPr/>
          <p:nvPr userDrawn="1"/>
        </p:nvSpPr>
        <p:spPr>
          <a:xfrm>
            <a:off x="304800" y="5486400"/>
            <a:ext cx="1634067" cy="1154668"/>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rtlCol="0" anchor="ctr"/>
          <a:lstStyle/>
          <a:p>
            <a:r>
              <a:rPr lang="en-US" dirty="0" smtClean="0"/>
              <a:t>R: 116</a:t>
            </a:r>
          </a:p>
          <a:p>
            <a:r>
              <a:rPr lang="en-US" dirty="0" smtClean="0"/>
              <a:t>G: 118</a:t>
            </a:r>
          </a:p>
          <a:p>
            <a:r>
              <a:rPr lang="en-US" dirty="0" smtClean="0"/>
              <a:t>B: 121</a:t>
            </a:r>
            <a:endParaRPr lang="en-US" dirty="0"/>
          </a:p>
        </p:txBody>
      </p:sp>
      <p:sp>
        <p:nvSpPr>
          <p:cNvPr id="11" name="Rectangle 10"/>
          <p:cNvSpPr/>
          <p:nvPr userDrawn="1"/>
        </p:nvSpPr>
        <p:spPr>
          <a:xfrm>
            <a:off x="5539590" y="5485184"/>
            <a:ext cx="1634067" cy="1154668"/>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74</a:t>
            </a:r>
          </a:p>
          <a:p>
            <a:r>
              <a:rPr lang="en-US" dirty="0" smtClean="0"/>
              <a:t>G: 25</a:t>
            </a:r>
          </a:p>
          <a:p>
            <a:r>
              <a:rPr lang="en-US" dirty="0" smtClean="0"/>
              <a:t>B: 19</a:t>
            </a:r>
            <a:endParaRPr lang="en-US" dirty="0"/>
          </a:p>
        </p:txBody>
      </p:sp>
      <p:sp>
        <p:nvSpPr>
          <p:cNvPr id="12" name="Rectangle 11"/>
          <p:cNvSpPr/>
          <p:nvPr userDrawn="1"/>
        </p:nvSpPr>
        <p:spPr>
          <a:xfrm>
            <a:off x="5544814" y="3190731"/>
            <a:ext cx="1634067" cy="105833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189</a:t>
            </a:r>
          </a:p>
          <a:p>
            <a:r>
              <a:rPr lang="en-US" dirty="0" smtClean="0"/>
              <a:t>G: 120</a:t>
            </a:r>
          </a:p>
          <a:p>
            <a:r>
              <a:rPr lang="en-US" dirty="0" smtClean="0"/>
              <a:t>B: 36</a:t>
            </a:r>
            <a:endParaRPr lang="en-US" dirty="0"/>
          </a:p>
        </p:txBody>
      </p:sp>
      <p:sp>
        <p:nvSpPr>
          <p:cNvPr id="13" name="Rectangle 12"/>
          <p:cNvSpPr/>
          <p:nvPr userDrawn="1"/>
        </p:nvSpPr>
        <p:spPr>
          <a:xfrm>
            <a:off x="5544444" y="4291612"/>
            <a:ext cx="1634067" cy="1154668"/>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231</a:t>
            </a:r>
          </a:p>
          <a:p>
            <a:r>
              <a:rPr lang="en-US" dirty="0" smtClean="0"/>
              <a:t>G: 181</a:t>
            </a:r>
          </a:p>
          <a:p>
            <a:r>
              <a:rPr lang="en-US" dirty="0" smtClean="0"/>
              <a:t>B: 19</a:t>
            </a:r>
            <a:endParaRPr lang="en-US" dirty="0"/>
          </a:p>
        </p:txBody>
      </p:sp>
      <p:sp>
        <p:nvSpPr>
          <p:cNvPr id="14" name="Rectangle 13"/>
          <p:cNvSpPr/>
          <p:nvPr userDrawn="1"/>
        </p:nvSpPr>
        <p:spPr>
          <a:xfrm>
            <a:off x="7239370" y="1924631"/>
            <a:ext cx="1634067" cy="122498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232</a:t>
            </a:r>
          </a:p>
          <a:p>
            <a:r>
              <a:rPr lang="en-US" dirty="0" smtClean="0"/>
              <a:t>G: 211</a:t>
            </a:r>
          </a:p>
          <a:p>
            <a:r>
              <a:rPr lang="en-US" dirty="0" smtClean="0"/>
              <a:t>B: 165</a:t>
            </a:r>
            <a:endParaRPr lang="en-US" dirty="0"/>
          </a:p>
        </p:txBody>
      </p:sp>
      <p:sp>
        <p:nvSpPr>
          <p:cNvPr id="15" name="Rectangle 14"/>
          <p:cNvSpPr/>
          <p:nvPr userDrawn="1"/>
        </p:nvSpPr>
        <p:spPr>
          <a:xfrm>
            <a:off x="7239370" y="3190732"/>
            <a:ext cx="1634067" cy="105833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220</a:t>
            </a:r>
          </a:p>
          <a:p>
            <a:r>
              <a:rPr lang="en-US" dirty="0" smtClean="0"/>
              <a:t>G: 145</a:t>
            </a:r>
          </a:p>
          <a:p>
            <a:r>
              <a:rPr lang="en-US" dirty="0" smtClean="0"/>
              <a:t>B: 174</a:t>
            </a:r>
            <a:endParaRPr lang="en-US" dirty="0"/>
          </a:p>
        </p:txBody>
      </p:sp>
      <p:sp>
        <p:nvSpPr>
          <p:cNvPr id="16" name="Rectangle 15"/>
          <p:cNvSpPr/>
          <p:nvPr userDrawn="1"/>
        </p:nvSpPr>
        <p:spPr>
          <a:xfrm>
            <a:off x="304800" y="1920720"/>
            <a:ext cx="1634067" cy="122498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0</a:t>
            </a:r>
          </a:p>
          <a:p>
            <a:r>
              <a:rPr lang="en-US" dirty="0" smtClean="0"/>
              <a:t>G: 33</a:t>
            </a:r>
          </a:p>
          <a:p>
            <a:r>
              <a:rPr lang="en-US" dirty="0" smtClean="0"/>
              <a:t>B: 71</a:t>
            </a:r>
            <a:endParaRPr lang="en-US" dirty="0"/>
          </a:p>
        </p:txBody>
      </p:sp>
      <p:sp>
        <p:nvSpPr>
          <p:cNvPr id="17" name="Text Placeholder 22"/>
          <p:cNvSpPr>
            <a:spLocks noGrp="1"/>
          </p:cNvSpPr>
          <p:nvPr userDrawn="1">
            <p:ph type="body" sz="quarter" idx="13" hasCustomPrompt="1"/>
          </p:nvPr>
        </p:nvSpPr>
        <p:spPr>
          <a:xfrm>
            <a:off x="3865326" y="1269657"/>
            <a:ext cx="2887487" cy="485775"/>
          </a:xfrm>
        </p:spPr>
        <p:txBody>
          <a:bodyPr/>
          <a:lstStyle>
            <a:lvl1pPr>
              <a:buNone/>
              <a:defRPr>
                <a:solidFill>
                  <a:srgbClr val="747679"/>
                </a:solidFill>
              </a:defRPr>
            </a:lvl1pPr>
          </a:lstStyle>
          <a:p>
            <a:r>
              <a:rPr lang="en-US" dirty="0" smtClean="0"/>
              <a:t>Secondary</a:t>
            </a:r>
            <a:endParaRPr lang="en-US" dirty="0"/>
          </a:p>
        </p:txBody>
      </p:sp>
      <p:sp>
        <p:nvSpPr>
          <p:cNvPr id="18" name="Rectangle 17"/>
          <p:cNvSpPr/>
          <p:nvPr userDrawn="1"/>
        </p:nvSpPr>
        <p:spPr>
          <a:xfrm>
            <a:off x="304800" y="4289011"/>
            <a:ext cx="1634067" cy="115466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r>
              <a:rPr lang="en-US" dirty="0" smtClean="0"/>
              <a:t>R: 0</a:t>
            </a:r>
          </a:p>
          <a:p>
            <a:r>
              <a:rPr lang="en-US" dirty="0" smtClean="0"/>
              <a:t>G: 0</a:t>
            </a:r>
          </a:p>
          <a:p>
            <a:r>
              <a:rPr lang="en-US" dirty="0" smtClean="0"/>
              <a:t>B: 0</a:t>
            </a:r>
            <a:endParaRPr lang="en-US" dirty="0"/>
          </a:p>
        </p:txBody>
      </p:sp>
      <p:sp>
        <p:nvSpPr>
          <p:cNvPr id="19" name="Rectangle 18"/>
          <p:cNvSpPr/>
          <p:nvPr userDrawn="1"/>
        </p:nvSpPr>
        <p:spPr>
          <a:xfrm>
            <a:off x="3859685" y="1920720"/>
            <a:ext cx="1634067" cy="122498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0</a:t>
            </a:r>
          </a:p>
          <a:p>
            <a:r>
              <a:rPr lang="en-US" dirty="0" smtClean="0"/>
              <a:t>G: 130</a:t>
            </a:r>
          </a:p>
          <a:p>
            <a:r>
              <a:rPr lang="en-US" dirty="0" smtClean="0"/>
              <a:t>B: 192</a:t>
            </a:r>
            <a:endParaRPr lang="en-US" dirty="0"/>
          </a:p>
        </p:txBody>
      </p:sp>
      <p:sp>
        <p:nvSpPr>
          <p:cNvPr id="20" name="Rectangle 19"/>
          <p:cNvSpPr/>
          <p:nvPr userDrawn="1"/>
        </p:nvSpPr>
        <p:spPr>
          <a:xfrm>
            <a:off x="5544814" y="1924629"/>
            <a:ext cx="1634067" cy="122498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75</a:t>
            </a:r>
          </a:p>
          <a:p>
            <a:r>
              <a:rPr lang="en-US" dirty="0" smtClean="0"/>
              <a:t>G: 50</a:t>
            </a:r>
          </a:p>
          <a:p>
            <a:r>
              <a:rPr lang="en-US" dirty="0" smtClean="0"/>
              <a:t>B: 66</a:t>
            </a:r>
            <a:endParaRPr lang="en-US" dirty="0"/>
          </a:p>
        </p:txBody>
      </p:sp>
      <p:sp>
        <p:nvSpPr>
          <p:cNvPr id="23" name="Rectangle 22"/>
          <p:cNvSpPr/>
          <p:nvPr userDrawn="1"/>
        </p:nvSpPr>
        <p:spPr>
          <a:xfrm>
            <a:off x="7239000" y="5494706"/>
            <a:ext cx="1634067" cy="1154668"/>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rtlCol="0" anchor="ctr"/>
          <a:lstStyle/>
          <a:p>
            <a:r>
              <a:rPr lang="en-US" dirty="0" smtClean="0">
                <a:solidFill>
                  <a:schemeClr val="tx1"/>
                </a:solidFill>
              </a:rPr>
              <a:t>R: 231</a:t>
            </a:r>
          </a:p>
          <a:p>
            <a:r>
              <a:rPr lang="en-US" dirty="0" smtClean="0">
                <a:solidFill>
                  <a:schemeClr val="tx1"/>
                </a:solidFill>
              </a:rPr>
              <a:t>G: 231</a:t>
            </a:r>
          </a:p>
          <a:p>
            <a:r>
              <a:rPr lang="en-US" dirty="0" smtClean="0">
                <a:solidFill>
                  <a:schemeClr val="tx1"/>
                </a:solidFill>
              </a:rPr>
              <a:t>B: 231</a:t>
            </a:r>
            <a:endParaRPr lang="en-US" dirty="0">
              <a:solidFill>
                <a:schemeClr val="tx1"/>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defTabSz="457200"/>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GB" smtClean="0">
                <a:solidFill>
                  <a:srgbClr val="000000"/>
                </a:solidFill>
              </a:rPr>
              <a:t>Discoverability and the Oxford Index / Robert Faber</a:t>
            </a: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408A2BF-FF92-463F-BED7-EDF79EB6B6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60124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D76488-C3FD-4119-973E-DF58AD723E5A}" type="datetimeFigureOut">
              <a:rPr lang="en-GB" smtClean="0"/>
              <a:t>22/10/2015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BCAE26-D536-4BAC-8216-8085D20664CA}" type="slidenum">
              <a:rPr lang="en-GB" smtClean="0"/>
              <a:t>‹#›</a:t>
            </a:fld>
            <a:endParaRPr lang="en-GB"/>
          </a:p>
        </p:txBody>
      </p:sp>
    </p:spTree>
    <p:extLst>
      <p:ext uri="{BB962C8B-B14F-4D97-AF65-F5344CB8AC3E}">
        <p14:creationId xmlns:p14="http://schemas.microsoft.com/office/powerpoint/2010/main" val="119271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DB66C4C-F3F4-4D7E-B7B0-AC9E08AEBAD0}" type="datetimeFigureOut">
              <a:rPr lang="en-GB" smtClean="0"/>
              <a:t>22/10/2015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808BE8-7A5E-4DBD-A7E8-2D6319AA99A7}" type="slidenum">
              <a:rPr lang="en-GB" smtClean="0"/>
              <a:t>‹#›</a:t>
            </a:fld>
            <a:endParaRPr lang="en-GB"/>
          </a:p>
        </p:txBody>
      </p:sp>
    </p:spTree>
    <p:extLst>
      <p:ext uri="{BB962C8B-B14F-4D97-AF65-F5344CB8AC3E}">
        <p14:creationId xmlns:p14="http://schemas.microsoft.com/office/powerpoint/2010/main" val="51123233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1"/>
          </p:nvPr>
        </p:nvSpPr>
        <p:spPr/>
        <p:txBody>
          <a:bodyPr/>
          <a:lstStyle/>
          <a:p>
            <a:fld id="{01220978-8253-124C-B391-04AC4DA943D1}" type="slidenum">
              <a:rPr lang="en-US" smtClean="0"/>
              <a:pPr/>
              <a:t>‹#›</a:t>
            </a:fld>
            <a:endParaRPr lang="en-US" dirty="0"/>
          </a:p>
        </p:txBody>
      </p:sp>
    </p:spTree>
    <p:extLst>
      <p:ext uri="{BB962C8B-B14F-4D97-AF65-F5344CB8AC3E}">
        <p14:creationId xmlns:p14="http://schemas.microsoft.com/office/powerpoint/2010/main" val="2162475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General Text">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287338" y="1269657"/>
            <a:ext cx="6936756" cy="485775"/>
          </a:xfrm>
        </p:spPr>
        <p:txBody>
          <a:bodyPr tIns="0">
            <a:noAutofit/>
          </a:bodyPr>
          <a:lstStyle>
            <a:lvl1pPr marL="0" indent="0" algn="l">
              <a:spcBef>
                <a:spcPts val="0"/>
              </a:spcBef>
              <a:buFontTx/>
              <a:buNone/>
              <a:defRPr sz="3600" b="0" i="0" baseline="0">
                <a:solidFill>
                  <a:srgbClr val="002147"/>
                </a:solidFill>
                <a:latin typeface="+mj-lt"/>
              </a:defRPr>
            </a:lvl1pPr>
          </a:lstStyle>
          <a:p>
            <a:pPr lvl="0"/>
            <a:r>
              <a:rPr lang="en-US" dirty="0" smtClean="0"/>
              <a:t>Click to edit Master text styles</a:t>
            </a:r>
          </a:p>
        </p:txBody>
      </p:sp>
      <p:sp>
        <p:nvSpPr>
          <p:cNvPr id="9" name="Text Placeholder 8"/>
          <p:cNvSpPr>
            <a:spLocks noGrp="1"/>
          </p:cNvSpPr>
          <p:nvPr>
            <p:ph type="body" sz="quarter" idx="14"/>
          </p:nvPr>
        </p:nvSpPr>
        <p:spPr>
          <a:xfrm>
            <a:off x="293688" y="2110852"/>
            <a:ext cx="8566150" cy="4267723"/>
          </a:xfrm>
          <a:noFill/>
          <a:ln>
            <a:noFill/>
          </a:ln>
        </p:spPr>
        <p:txBody>
          <a:bodyPr/>
          <a:lstStyle>
            <a:lvl1pPr>
              <a:defRPr sz="2600" baseline="0">
                <a:solidFill>
                  <a:srgbClr val="777777"/>
                </a:solidFill>
              </a:defRPr>
            </a:lvl1pPr>
            <a:lvl2pPr>
              <a:defRPr baseline="0">
                <a:solidFill>
                  <a:srgbClr val="777777"/>
                </a:solidFill>
              </a:defRPr>
            </a:lvl2pPr>
            <a:lvl3pPr>
              <a:defRPr baseline="0">
                <a:solidFill>
                  <a:srgbClr val="777777"/>
                </a:solidFill>
              </a:defRPr>
            </a:lvl3pPr>
            <a:lvl4pPr>
              <a:defRPr baseline="0">
                <a:solidFill>
                  <a:srgbClr val="777777"/>
                </a:solidFill>
              </a:defRPr>
            </a:lvl4pPr>
            <a:lvl5pPr>
              <a:defRPr baseline="0">
                <a:solidFill>
                  <a:srgbClr val="777777"/>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5"/>
          </p:nvPr>
        </p:nvSpPr>
        <p:spPr/>
        <p:txBody>
          <a:bodyPr/>
          <a:lstStyle>
            <a:lvl1pPr>
              <a:defRPr/>
            </a:lvl1pPr>
          </a:lstStyle>
          <a:p>
            <a:pPr>
              <a:defRPr/>
            </a:pPr>
            <a:fld id="{0F1910A4-4ED5-4D79-9536-34EF5838D468}" type="slidenum">
              <a:rPr lang="en-US"/>
              <a:pPr>
                <a:defRPr/>
              </a:pPr>
              <a:t>‹#›</a:t>
            </a:fld>
            <a:endParaRPr lang="en-US" dirty="0"/>
          </a:p>
        </p:txBody>
      </p:sp>
    </p:spTree>
    <p:extLst>
      <p:ext uri="{BB962C8B-B14F-4D97-AF65-F5344CB8AC3E}">
        <p14:creationId xmlns:p14="http://schemas.microsoft.com/office/powerpoint/2010/main" val="2735301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00" y="0"/>
            <a:ext cx="6936094" cy="1269916"/>
          </a:xfrm>
          <a:prstGeom prst="rect">
            <a:avLst/>
          </a:prstGeom>
        </p:spPr>
        <p:txBody>
          <a:bodyPr vert="horz" lIns="0" tIns="45720" rIns="0" bIns="0" rtlCol="0" anchor="b" anchorCtr="0">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288000" y="2116524"/>
            <a:ext cx="8572904" cy="3954427"/>
          </a:xfrm>
          <a:prstGeom prst="rect">
            <a:avLst/>
          </a:prstGeom>
        </p:spPr>
        <p:txBody>
          <a:bodyPr vert="horz" lIns="0" tIns="45720" rIns="0" bIns="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Footer Placeholder 4"/>
          <p:cNvSpPr>
            <a:spLocks noGrp="1"/>
          </p:cNvSpPr>
          <p:nvPr>
            <p:ph type="ftr" sz="quarter" idx="3"/>
          </p:nvPr>
        </p:nvSpPr>
        <p:spPr>
          <a:xfrm>
            <a:off x="631099" y="6402360"/>
            <a:ext cx="8136937" cy="365125"/>
          </a:xfrm>
          <a:prstGeom prst="rect">
            <a:avLst/>
          </a:prstGeom>
        </p:spPr>
        <p:txBody>
          <a:bodyPr vert="horz" lIns="0" tIns="0" rIns="0" bIns="0" rtlCol="0" anchor="ctr"/>
          <a:lstStyle>
            <a:lvl1pPr algn="l">
              <a:defRPr sz="1100" b="1">
                <a:solidFill>
                  <a:srgbClr val="002147"/>
                </a:solidFill>
              </a:defRPr>
            </a:lvl1p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4"/>
          </p:nvPr>
        </p:nvSpPr>
        <p:spPr>
          <a:xfrm>
            <a:off x="288000" y="6391598"/>
            <a:ext cx="343099" cy="360000"/>
          </a:xfrm>
          <a:prstGeom prst="rect">
            <a:avLst/>
          </a:prstGeom>
        </p:spPr>
        <p:txBody>
          <a:bodyPr vert="horz" lIns="0" tIns="45720" rIns="0" bIns="0" rtlCol="0" anchor="ctr" anchorCtr="0"/>
          <a:lstStyle>
            <a:lvl1pPr algn="l">
              <a:defRPr sz="1100" b="0">
                <a:solidFill>
                  <a:schemeClr val="tx1">
                    <a:tint val="75000"/>
                  </a:schemeClr>
                </a:solidFill>
              </a:defRPr>
            </a:lvl1pPr>
          </a:lstStyle>
          <a:p>
            <a:fld id="{01220978-8253-124C-B391-04AC4DA943D1}" type="slidenum">
              <a:rPr lang="en-US" smtClean="0"/>
              <a:pPr/>
              <a:t>‹#›</a:t>
            </a:fld>
            <a:endParaRPr lang="en-US" dirty="0"/>
          </a:p>
        </p:txBody>
      </p:sp>
      <p:cxnSp>
        <p:nvCxnSpPr>
          <p:cNvPr id="9" name="Straight Connector 8"/>
          <p:cNvCxnSpPr/>
          <p:nvPr/>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descr="8010_Powerpoint_Page.jpg"/>
          <p:cNvPicPr>
            <a:picLocks noChangeAspect="1"/>
          </p:cNvPicPr>
          <p:nvPr userDrawn="1"/>
        </p:nvPicPr>
        <p:blipFill>
          <a:blip r:embed="rId54"/>
          <a:srcRect t="822" b="77175"/>
          <a:stretch>
            <a:fillRect/>
          </a:stretch>
        </p:blipFill>
        <p:spPr>
          <a:xfrm>
            <a:off x="7281104" y="0"/>
            <a:ext cx="1585696" cy="158908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83"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15" r:id="rId14"/>
    <p:sldLayoutId id="2147483716" r:id="rId15"/>
    <p:sldLayoutId id="214748366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7" r:id="rId28"/>
    <p:sldLayoutId id="2147483650" r:id="rId29"/>
    <p:sldLayoutId id="2147483718" r:id="rId30"/>
    <p:sldLayoutId id="2147483665" r:id="rId31"/>
    <p:sldLayoutId id="2147483677" r:id="rId32"/>
    <p:sldLayoutId id="2147483678" r:id="rId33"/>
    <p:sldLayoutId id="2147483667" r:id="rId34"/>
    <p:sldLayoutId id="2147483669" r:id="rId35"/>
    <p:sldLayoutId id="2147483671" r:id="rId36"/>
    <p:sldLayoutId id="2147483673" r:id="rId37"/>
    <p:sldLayoutId id="2147483675" r:id="rId38"/>
    <p:sldLayoutId id="2147483684" r:id="rId39"/>
    <p:sldLayoutId id="2147483686" r:id="rId40"/>
    <p:sldLayoutId id="2147483687" r:id="rId41"/>
    <p:sldLayoutId id="2147483688" r:id="rId42"/>
    <p:sldLayoutId id="2147483689" r:id="rId43"/>
    <p:sldLayoutId id="2147483690" r:id="rId44"/>
    <p:sldLayoutId id="2147483691" r:id="rId45"/>
    <p:sldLayoutId id="2147483692" r:id="rId46"/>
    <p:sldLayoutId id="2147483685" r:id="rId47"/>
    <p:sldLayoutId id="2147483719" r:id="rId48"/>
    <p:sldLayoutId id="2147483720" r:id="rId49"/>
    <p:sldLayoutId id="2147483723" r:id="rId50"/>
    <p:sldLayoutId id="2147483724" r:id="rId51"/>
    <p:sldLayoutId id="2147483727" r:id="rId52"/>
  </p:sldLayoutIdLst>
  <p:hf hdr="0" dt="0"/>
  <p:txStyles>
    <p:titleStyle>
      <a:lvl1pPr algn="l" defTabSz="457200" rtl="0" eaLnBrk="1" latinLnBrk="0" hangingPunct="1">
        <a:spcBef>
          <a:spcPct val="0"/>
        </a:spcBef>
        <a:buNone/>
        <a:defRPr sz="2600" b="1" kern="1200">
          <a:solidFill>
            <a:srgbClr val="002147"/>
          </a:solidFill>
          <a:latin typeface="+mj-lt"/>
          <a:ea typeface="+mj-ea"/>
          <a:cs typeface="+mj-cs"/>
        </a:defRPr>
      </a:lvl1pPr>
    </p:titleStyle>
    <p:bodyStyle>
      <a:lvl1pPr marL="266700" indent="-266700" algn="l" defTabSz="457200" rtl="0" eaLnBrk="1" latinLnBrk="0" hangingPunct="1">
        <a:spcBef>
          <a:spcPct val="20000"/>
        </a:spcBef>
        <a:buFont typeface="Arial"/>
        <a:buChar char="•"/>
        <a:defRPr sz="2400" kern="1200">
          <a:solidFill>
            <a:srgbClr val="000000"/>
          </a:solidFill>
          <a:latin typeface="+mn-lt"/>
          <a:ea typeface="+mn-ea"/>
          <a:cs typeface="+mn-cs"/>
        </a:defRPr>
      </a:lvl1pPr>
      <a:lvl2pPr marL="625475" indent="-358775" algn="l" defTabSz="457200" rtl="0" eaLnBrk="1" latinLnBrk="0" hangingPunct="1">
        <a:spcBef>
          <a:spcPct val="20000"/>
        </a:spcBef>
        <a:buFont typeface="Arial"/>
        <a:buChar char="–"/>
        <a:defRPr sz="2400" kern="1200">
          <a:solidFill>
            <a:srgbClr val="000000"/>
          </a:solidFill>
          <a:latin typeface="+mn-lt"/>
          <a:ea typeface="+mn-ea"/>
          <a:cs typeface="+mn-cs"/>
        </a:defRPr>
      </a:lvl2pPr>
      <a:lvl3pPr marL="892175" indent="-2667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168400" indent="-276225" algn="l" defTabSz="457200" rtl="0" eaLnBrk="1" latinLnBrk="0" hangingPunct="1">
        <a:spcBef>
          <a:spcPct val="20000"/>
        </a:spcBef>
        <a:buFont typeface="Arial"/>
        <a:buChar char="–"/>
        <a:defRPr sz="2000" kern="1200">
          <a:solidFill>
            <a:srgbClr val="000000"/>
          </a:solidFill>
          <a:latin typeface="+mn-lt"/>
          <a:ea typeface="+mn-ea"/>
          <a:cs typeface="+mn-cs"/>
        </a:defRPr>
      </a:lvl4pPr>
      <a:lvl5pPr marL="1343025" indent="-174625"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astair.brock@oup.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9.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0.xml"/></Relationships>
</file>

<file path=ppt/slides/_rels/slide104.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18" Type="http://schemas.openxmlformats.org/officeDocument/2006/relationships/hyperlink" Target="http://www.oxfordbibliographies.com/" TargetMode="External"/><Relationship Id="rId26" Type="http://schemas.openxmlformats.org/officeDocument/2006/relationships/image" Target="../media/image150.jpeg"/><Relationship Id="rId3" Type="http://schemas.openxmlformats.org/officeDocument/2006/relationships/image" Target="../media/image132.png"/><Relationship Id="rId21" Type="http://schemas.openxmlformats.org/officeDocument/2006/relationships/hyperlink" Target="http://www.oxfordreference.com/" TargetMode="External"/><Relationship Id="rId7" Type="http://schemas.openxmlformats.org/officeDocument/2006/relationships/image" Target="../media/image136.png"/><Relationship Id="rId12" Type="http://schemas.openxmlformats.org/officeDocument/2006/relationships/image" Target="../media/image141.jpeg"/><Relationship Id="rId17" Type="http://schemas.openxmlformats.org/officeDocument/2006/relationships/image" Target="../media/image144.jpeg"/><Relationship Id="rId25" Type="http://schemas.openxmlformats.org/officeDocument/2006/relationships/image" Target="../media/image149.jpeg"/><Relationship Id="rId2" Type="http://schemas.openxmlformats.org/officeDocument/2006/relationships/notesSlide" Target="../notesSlides/notesSlide43.xml"/><Relationship Id="rId16" Type="http://schemas.openxmlformats.org/officeDocument/2006/relationships/hyperlink" Target="http://www.oxfordhandbooks.com/" TargetMode="External"/><Relationship Id="rId20" Type="http://schemas.openxmlformats.org/officeDocument/2006/relationships/image" Target="../media/image146.jpeg"/><Relationship Id="rId1" Type="http://schemas.openxmlformats.org/officeDocument/2006/relationships/slideLayout" Target="../slideLayouts/slideLayout49.xml"/><Relationship Id="rId6" Type="http://schemas.openxmlformats.org/officeDocument/2006/relationships/image" Target="../media/image135.jpeg"/><Relationship Id="rId11" Type="http://schemas.openxmlformats.org/officeDocument/2006/relationships/image" Target="../media/image140.jpeg"/><Relationship Id="rId24" Type="http://schemas.openxmlformats.org/officeDocument/2006/relationships/image" Target="../media/image148.jpeg"/><Relationship Id="rId5" Type="http://schemas.openxmlformats.org/officeDocument/2006/relationships/image" Target="../media/image134.png"/><Relationship Id="rId15" Type="http://schemas.openxmlformats.org/officeDocument/2006/relationships/image" Target="../media/image143.jpeg"/><Relationship Id="rId23" Type="http://schemas.openxmlformats.org/officeDocument/2006/relationships/hyperlink" Target="https://global.oup.com/academic/online/orehub/?cc=us&amp;lang=en&amp;" TargetMode="External"/><Relationship Id="rId10" Type="http://schemas.openxmlformats.org/officeDocument/2006/relationships/image" Target="../media/image139.png"/><Relationship Id="rId19" Type="http://schemas.openxmlformats.org/officeDocument/2006/relationships/image" Target="../media/image145.jpeg"/><Relationship Id="rId4" Type="http://schemas.openxmlformats.org/officeDocument/2006/relationships/image" Target="../media/image133.png"/><Relationship Id="rId9" Type="http://schemas.openxmlformats.org/officeDocument/2006/relationships/image" Target="../media/image138.jpeg"/><Relationship Id="rId14" Type="http://schemas.openxmlformats.org/officeDocument/2006/relationships/hyperlink" Target="http://www.oxforddnb.com/" TargetMode="External"/><Relationship Id="rId22" Type="http://schemas.openxmlformats.org/officeDocument/2006/relationships/image" Target="../media/image147.jpeg"/></Relationships>
</file>

<file path=ppt/slides/_rels/slide10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8" Type="http://schemas.openxmlformats.org/officeDocument/2006/relationships/hyperlink" Target="http://www.oxfordreference.com/" TargetMode="External"/><Relationship Id="rId13" Type="http://schemas.openxmlformats.org/officeDocument/2006/relationships/image" Target="../media/image145.jpeg"/><Relationship Id="rId3" Type="http://schemas.openxmlformats.org/officeDocument/2006/relationships/image" Target="../media/image149.jpeg"/><Relationship Id="rId7" Type="http://schemas.openxmlformats.org/officeDocument/2006/relationships/image" Target="../media/image153.jpeg"/><Relationship Id="rId12" Type="http://schemas.openxmlformats.org/officeDocument/2006/relationships/hyperlink" Target="http://www.oxfordbibliographies.com/" TargetMode="External"/><Relationship Id="rId2" Type="http://schemas.openxmlformats.org/officeDocument/2006/relationships/notesSlide" Target="../notesSlides/notesSlide46.xml"/><Relationship Id="rId1" Type="http://schemas.openxmlformats.org/officeDocument/2006/relationships/slideLayout" Target="../slideLayouts/slideLayout49.xml"/><Relationship Id="rId6" Type="http://schemas.openxmlformats.org/officeDocument/2006/relationships/image" Target="../media/image150.jpeg"/><Relationship Id="rId11" Type="http://schemas.openxmlformats.org/officeDocument/2006/relationships/image" Target="../media/image155.jpeg"/><Relationship Id="rId5" Type="http://schemas.openxmlformats.org/officeDocument/2006/relationships/image" Target="../media/image143.jpeg"/><Relationship Id="rId10" Type="http://schemas.openxmlformats.org/officeDocument/2006/relationships/hyperlink" Target="http://www.oxfordhandbooks.com/" TargetMode="External"/><Relationship Id="rId4" Type="http://schemas.openxmlformats.org/officeDocument/2006/relationships/hyperlink" Target="http://www.oxforddnb.com/" TargetMode="External"/><Relationship Id="rId9" Type="http://schemas.openxmlformats.org/officeDocument/2006/relationships/image" Target="../media/image154.jpeg"/><Relationship Id="rId14" Type="http://schemas.openxmlformats.org/officeDocument/2006/relationships/image" Target="../media/image146.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1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8.xml"/><Relationship Id="rId1" Type="http://schemas.openxmlformats.org/officeDocument/2006/relationships/slideLayout" Target="../slideLayouts/slideLayout4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0.xml"/></Relationships>
</file>

<file path=ppt/slides/_rels/slide11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0.xml"/><Relationship Id="rId1" Type="http://schemas.openxmlformats.org/officeDocument/2006/relationships/slideLayout" Target="../slideLayouts/slideLayout49.xml"/><Relationship Id="rId5" Type="http://schemas.openxmlformats.org/officeDocument/2006/relationships/image" Target="../media/image159.png"/><Relationship Id="rId4" Type="http://schemas.openxmlformats.org/officeDocument/2006/relationships/image" Target="../media/image158.png"/></Relationships>
</file>

<file path=ppt/slides/_rels/slide11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9.xml"/></Relationships>
</file>

<file path=ppt/slides/_rels/slide11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2.xml"/><Relationship Id="rId1" Type="http://schemas.openxmlformats.org/officeDocument/2006/relationships/slideLayout" Target="../slideLayouts/slideLayout50.xml"/></Relationships>
</file>

<file path=ppt/slides/_rels/slide11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3.xml"/><Relationship Id="rId1" Type="http://schemas.openxmlformats.org/officeDocument/2006/relationships/slideLayout" Target="../slideLayouts/slideLayout48.xml"/></Relationships>
</file>

<file path=ppt/slides/_rels/slide11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54.xml"/><Relationship Id="rId1" Type="http://schemas.openxmlformats.org/officeDocument/2006/relationships/slideLayout" Target="../slideLayouts/slideLayout48.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29.xml"/><Relationship Id="rId4" Type="http://schemas.openxmlformats.org/officeDocument/2006/relationships/image" Target="../media/image92.png"/></Relationships>
</file>

<file path=ppt/slides/_rels/slide11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2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6.xml"/><Relationship Id="rId1" Type="http://schemas.openxmlformats.org/officeDocument/2006/relationships/slideLayout" Target="../slideLayouts/slideLayout30.xml"/><Relationship Id="rId5" Type="http://schemas.openxmlformats.org/officeDocument/2006/relationships/hyperlink" Target="mailto:marcin.dembowski@oup.com" TargetMode="Externa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jpeg"/><Relationship Id="rId3" Type="http://schemas.openxmlformats.org/officeDocument/2006/relationships/hyperlink" Target="http://www.oxfordhandbooks.com/" TargetMode="External"/><Relationship Id="rId7" Type="http://schemas.openxmlformats.org/officeDocument/2006/relationships/hyperlink" Target="http://oxfordindex.oup.com/" TargetMode="External"/><Relationship Id="rId12"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23.png"/><Relationship Id="rId11" Type="http://schemas.openxmlformats.org/officeDocument/2006/relationships/image" Target="../media/image26.jpeg"/><Relationship Id="rId5" Type="http://schemas.openxmlformats.org/officeDocument/2006/relationships/hyperlink" Target="http://www.oxfordreference.com/" TargetMode="External"/><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hyperlink" Target="http://www.oxfordjournals.org/en/" TargetMode="External"/><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hyperlink" Target="http://blog.oxforddictionaries.com/" TargetMode="External"/><Relationship Id="rId7" Type="http://schemas.openxmlformats.org/officeDocument/2006/relationships/hyperlink" Target="http://www.oxfordlanguagedictionaries.com/"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hyperlink" Target="http://www.oed.com/" TargetMode="External"/><Relationship Id="rId10" Type="http://schemas.openxmlformats.org/officeDocument/2006/relationships/image" Target="../media/image33.gif"/><Relationship Id="rId4" Type="http://schemas.openxmlformats.org/officeDocument/2006/relationships/image" Target="../media/image30.gif"/><Relationship Id="rId9" Type="http://schemas.openxmlformats.org/officeDocument/2006/relationships/hyperlink" Target="http://oxforddictionaries.com/page/about_world/abou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image" Target="../media/image49.jpeg"/><Relationship Id="rId1" Type="http://schemas.openxmlformats.org/officeDocument/2006/relationships/slideLayout" Target="../slideLayouts/slideLayout29.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4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4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4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48.xml"/><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7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vimeo.com/109906734" TargetMode="External"/><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9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2"/>
          </p:nvPr>
        </p:nvSpPr>
        <p:spPr>
          <a:xfrm>
            <a:off x="280988" y="2945989"/>
            <a:ext cx="8572500" cy="853499"/>
          </a:xfrm>
        </p:spPr>
        <p:txBody>
          <a:bodyPr>
            <a:normAutofit/>
          </a:bodyPr>
          <a:lstStyle/>
          <a:p>
            <a:r>
              <a:rPr lang="en-US" sz="2800" dirty="0" smtClean="0"/>
              <a:t>Oxford </a:t>
            </a:r>
            <a:r>
              <a:rPr lang="en-US" sz="2800" dirty="0"/>
              <a:t>University Press </a:t>
            </a:r>
            <a:r>
              <a:rPr lang="pl-PL" sz="2800" dirty="0" smtClean="0"/>
              <a:t>– publisher supporting libraries and research communities</a:t>
            </a:r>
            <a:endParaRPr lang="en-GB" sz="2800" dirty="0"/>
          </a:p>
        </p:txBody>
      </p:sp>
      <p:sp>
        <p:nvSpPr>
          <p:cNvPr id="16" name="Text Placeholder 15"/>
          <p:cNvSpPr>
            <a:spLocks noGrp="1"/>
          </p:cNvSpPr>
          <p:nvPr>
            <p:ph type="body" sz="quarter" idx="13"/>
          </p:nvPr>
        </p:nvSpPr>
        <p:spPr>
          <a:xfrm>
            <a:off x="280988" y="4364380"/>
            <a:ext cx="8572500" cy="336516"/>
          </a:xfrm>
        </p:spPr>
        <p:txBody>
          <a:bodyPr/>
          <a:lstStyle/>
          <a:p>
            <a:r>
              <a:rPr lang="en-US" dirty="0" smtClean="0"/>
              <a:t>Marcin Dembowski– </a:t>
            </a:r>
            <a:r>
              <a:rPr lang="en-US" dirty="0" smtClean="0">
                <a:hlinkClick r:id="rId3"/>
              </a:rPr>
              <a:t>marcin.dembowski@oup.com</a:t>
            </a:r>
            <a:endParaRPr lang="en-US" dirty="0" smtClean="0"/>
          </a:p>
          <a:p>
            <a:endParaRPr lang="en-US" dirty="0" smtClean="0"/>
          </a:p>
          <a:p>
            <a:endParaRPr lang="en-US" dirty="0"/>
          </a:p>
          <a:p>
            <a:endParaRPr lang="en-US" dirty="0"/>
          </a:p>
        </p:txBody>
      </p:sp>
      <p:sp>
        <p:nvSpPr>
          <p:cNvPr id="17" name="Text Placeholder 16"/>
          <p:cNvSpPr>
            <a:spLocks noGrp="1"/>
          </p:cNvSpPr>
          <p:nvPr>
            <p:ph type="body" sz="quarter" idx="14"/>
          </p:nvPr>
        </p:nvSpPr>
        <p:spPr>
          <a:xfrm>
            <a:off x="287338" y="4842785"/>
            <a:ext cx="8566150" cy="284792"/>
          </a:xfrm>
        </p:spPr>
        <p:txBody>
          <a:bodyPr/>
          <a:lstStyle/>
          <a:p>
            <a:r>
              <a:rPr lang="en-US" dirty="0" smtClean="0"/>
              <a:t>October 2015</a:t>
            </a:r>
          </a:p>
          <a:p>
            <a:r>
              <a:rPr lang="en-US" dirty="0" smtClean="0"/>
              <a:t>Tomsk</a:t>
            </a:r>
          </a:p>
          <a:p>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4012432"/>
            <a:ext cx="2266950"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en-GB" dirty="0"/>
          </a:p>
        </p:txBody>
      </p:sp>
    </p:spTree>
    <p:extLst>
      <p:ext uri="{BB962C8B-B14F-4D97-AF65-F5344CB8AC3E}">
        <p14:creationId xmlns:p14="http://schemas.microsoft.com/office/powerpoint/2010/main" val="27124408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35651" y="288758"/>
            <a:ext cx="6937375" cy="1270000"/>
          </a:xfrm>
        </p:spPr>
        <p:txBody>
          <a:bodyPr/>
          <a:lstStyle/>
          <a:p>
            <a:pPr eaLnBrk="1" hangingPunct="1"/>
            <a:r>
              <a:rPr lang="en-GB" sz="3600" dirty="0" smtClean="0">
                <a:latin typeface="Calibri" pitchFamily="34" charset="0"/>
              </a:rPr>
              <a:t>Our publishing areas…</a:t>
            </a:r>
          </a:p>
        </p:txBody>
      </p:sp>
      <p:grpSp>
        <p:nvGrpSpPr>
          <p:cNvPr id="6" name="Group 5"/>
          <p:cNvGrpSpPr/>
          <p:nvPr/>
        </p:nvGrpSpPr>
        <p:grpSpPr>
          <a:xfrm>
            <a:off x="335651" y="3654639"/>
            <a:ext cx="8302625" cy="2524121"/>
            <a:chOff x="474663" y="2617792"/>
            <a:chExt cx="8302625" cy="2524121"/>
          </a:xfrm>
        </p:grpSpPr>
        <p:sp>
          <p:nvSpPr>
            <p:cNvPr id="7" name="Rectangle 6"/>
            <p:cNvSpPr/>
            <p:nvPr/>
          </p:nvSpPr>
          <p:spPr bwMode="auto">
            <a:xfrm>
              <a:off x="3348038" y="2881313"/>
              <a:ext cx="2590800" cy="2260600"/>
            </a:xfrm>
            <a:prstGeom prst="rect">
              <a:avLst/>
            </a:prstGeom>
            <a:solidFill>
              <a:schemeClr val="tx1">
                <a:lumMod val="75000"/>
                <a:lumOff val="25000"/>
              </a:schemeClr>
            </a:solidFill>
            <a:ln>
              <a:noFill/>
            </a:ln>
          </p:spPr>
          <p:style>
            <a:lnRef idx="3">
              <a:schemeClr val="lt1"/>
            </a:lnRef>
            <a:fillRef idx="1">
              <a:schemeClr val="dk1"/>
            </a:fillRef>
            <a:effectRef idx="1">
              <a:schemeClr val="dk1"/>
            </a:effectRef>
            <a:fontRef idx="minor">
              <a:schemeClr val="lt1"/>
            </a:fontRef>
          </p:style>
          <p:txBody>
            <a:bodyPr anchor="ctr"/>
            <a:lstStyle/>
            <a:p>
              <a:pPr algn="ctr">
                <a:defRPr/>
              </a:pPr>
              <a:r>
                <a:rPr lang="en-GB" b="1" dirty="0" smtClean="0"/>
                <a:t>English Language Training</a:t>
              </a:r>
              <a:endParaRPr lang="en-GB" b="1" dirty="0"/>
            </a:p>
          </p:txBody>
        </p:sp>
        <p:sp>
          <p:nvSpPr>
            <p:cNvPr id="8" name="Rectangle 7"/>
            <p:cNvSpPr/>
            <p:nvPr/>
          </p:nvSpPr>
          <p:spPr bwMode="auto">
            <a:xfrm>
              <a:off x="474663" y="2879725"/>
              <a:ext cx="2549525" cy="2252663"/>
            </a:xfrm>
            <a:prstGeom prst="rect">
              <a:avLst/>
            </a:prstGeom>
            <a:solidFill>
              <a:schemeClr val="tx1">
                <a:lumMod val="75000"/>
                <a:lumOff val="25000"/>
              </a:schemeClr>
            </a:solidFill>
            <a:ln>
              <a:noFill/>
            </a:ln>
          </p:spPr>
          <p:style>
            <a:lnRef idx="3">
              <a:schemeClr val="lt1"/>
            </a:lnRef>
            <a:fillRef idx="1">
              <a:schemeClr val="dk1"/>
            </a:fillRef>
            <a:effectRef idx="1">
              <a:schemeClr val="dk1"/>
            </a:effectRef>
            <a:fontRef idx="minor">
              <a:schemeClr val="lt1"/>
            </a:fontRef>
          </p:style>
          <p:txBody>
            <a:bodyPr anchor="ctr"/>
            <a:lstStyle/>
            <a:p>
              <a:pPr algn="ctr">
                <a:defRPr/>
              </a:pPr>
              <a:r>
                <a:rPr lang="en-GB" b="1" dirty="0"/>
                <a:t>Global Academic</a:t>
              </a:r>
            </a:p>
          </p:txBody>
        </p:sp>
        <p:sp>
          <p:nvSpPr>
            <p:cNvPr id="9" name="Rectangle 8"/>
            <p:cNvSpPr/>
            <p:nvPr/>
          </p:nvSpPr>
          <p:spPr bwMode="auto">
            <a:xfrm>
              <a:off x="6291263" y="2881313"/>
              <a:ext cx="2486025" cy="2260600"/>
            </a:xfrm>
            <a:prstGeom prst="rect">
              <a:avLst/>
            </a:prstGeom>
            <a:solidFill>
              <a:schemeClr val="tx1">
                <a:lumMod val="75000"/>
                <a:lumOff val="25000"/>
              </a:schemeClr>
            </a:solidFill>
            <a:ln>
              <a:noFill/>
            </a:ln>
          </p:spPr>
          <p:style>
            <a:lnRef idx="3">
              <a:schemeClr val="lt1"/>
            </a:lnRef>
            <a:fillRef idx="1">
              <a:schemeClr val="dk1"/>
            </a:fillRef>
            <a:effectRef idx="1">
              <a:schemeClr val="dk1"/>
            </a:effectRef>
            <a:fontRef idx="minor">
              <a:schemeClr val="lt1"/>
            </a:fontRef>
          </p:style>
          <p:txBody>
            <a:bodyPr anchor="ctr"/>
            <a:lstStyle/>
            <a:p>
              <a:pPr algn="ctr">
                <a:defRPr/>
              </a:pPr>
              <a:r>
                <a:rPr lang="en-GB" b="1" dirty="0"/>
                <a:t>International </a:t>
              </a:r>
              <a:r>
                <a:rPr lang="en-GB" b="1" dirty="0" smtClean="0"/>
                <a:t>Education</a:t>
              </a:r>
              <a:endParaRPr lang="en-GB" b="1" dirty="0"/>
            </a:p>
          </p:txBody>
        </p:sp>
        <p:grpSp>
          <p:nvGrpSpPr>
            <p:cNvPr id="10" name="Group 9"/>
            <p:cNvGrpSpPr>
              <a:grpSpLocks/>
            </p:cNvGrpSpPr>
            <p:nvPr/>
          </p:nvGrpSpPr>
          <p:grpSpPr bwMode="auto">
            <a:xfrm>
              <a:off x="1607239" y="2617792"/>
              <a:ext cx="6104843" cy="309563"/>
              <a:chOff x="1212215" y="2627338"/>
              <a:chExt cx="6559960" cy="336366"/>
            </a:xfrm>
          </p:grpSpPr>
          <p:sp>
            <p:nvSpPr>
              <p:cNvPr id="11" name="Down Arrow 10"/>
              <p:cNvSpPr/>
              <p:nvPr/>
            </p:nvSpPr>
            <p:spPr bwMode="auto">
              <a:xfrm flipV="1">
                <a:off x="4355358" y="2627338"/>
                <a:ext cx="303641" cy="313942"/>
              </a:xfrm>
              <a:prstGeom prst="downArrow">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2" name="Down Arrow 11"/>
              <p:cNvSpPr/>
              <p:nvPr/>
            </p:nvSpPr>
            <p:spPr bwMode="auto">
              <a:xfrm flipV="1">
                <a:off x="1212215" y="2627338"/>
                <a:ext cx="305347" cy="313942"/>
              </a:xfrm>
              <a:prstGeom prst="downArrow">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3" name="Down Arrow 12"/>
              <p:cNvSpPr/>
              <p:nvPr/>
            </p:nvSpPr>
            <p:spPr bwMode="auto">
              <a:xfrm flipV="1">
                <a:off x="7468534" y="2648038"/>
                <a:ext cx="303641" cy="315666"/>
              </a:xfrm>
              <a:prstGeom prst="downArrow">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077" y="2234827"/>
            <a:ext cx="531549" cy="70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651" y="2444372"/>
            <a:ext cx="848187" cy="848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738" y="1953113"/>
            <a:ext cx="661988" cy="952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9786" y="2689038"/>
            <a:ext cx="535228" cy="809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4426" y="2089454"/>
            <a:ext cx="849298" cy="109084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4661" y="2123658"/>
            <a:ext cx="787245" cy="989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4507" y="2628302"/>
            <a:ext cx="793409" cy="1026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4"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0495" y="2123658"/>
            <a:ext cx="94297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3"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5732" y="2374866"/>
            <a:ext cx="1279531" cy="760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6"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0595" y="2663681"/>
            <a:ext cx="705749" cy="94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3925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93688" y="312738"/>
            <a:ext cx="6937375" cy="1270000"/>
          </a:xfrm>
        </p:spPr>
        <p:txBody>
          <a:bodyPr/>
          <a:lstStyle/>
          <a:p>
            <a:r>
              <a:rPr lang="en-US" altLang="ru-RU" smtClean="0">
                <a:solidFill>
                  <a:srgbClr val="223C76"/>
                </a:solidFill>
                <a:ea typeface="ＭＳ Ｐゴシック" pitchFamily="34" charset="-128"/>
                <a:sym typeface="Arial" charset="0"/>
              </a:rPr>
              <a:t>Серьезное отношение к обязательствам перед авторами</a:t>
            </a:r>
          </a:p>
        </p:txBody>
      </p:sp>
      <p:sp>
        <p:nvSpPr>
          <p:cNvPr id="8195" name="Text Placeholder 3"/>
          <p:cNvSpPr>
            <a:spLocks noGrp="1"/>
          </p:cNvSpPr>
          <p:nvPr>
            <p:ph type="body" sz="quarter" idx="14"/>
          </p:nvPr>
        </p:nvSpPr>
        <p:spPr>
          <a:xfrm>
            <a:off x="293688" y="2162175"/>
            <a:ext cx="8724900" cy="3402013"/>
          </a:xfrm>
        </p:spPr>
        <p:txBody>
          <a:bodyPr/>
          <a:lstStyle/>
          <a:p>
            <a:pPr marL="342900" indent="-342900" algn="just">
              <a:buFont typeface="Arial" charset="0"/>
              <a:buAutoNum type="arabicPeriod"/>
            </a:pPr>
            <a:r>
              <a:rPr lang="en-US" altLang="ru-RU" sz="2000" smtClean="0">
                <a:solidFill>
                  <a:srgbClr val="223C76"/>
                </a:solidFill>
                <a:ea typeface="ＭＳ Ｐゴシック" pitchFamily="34" charset="-128"/>
                <a:sym typeface="Arial" charset="0"/>
              </a:rPr>
              <a:t>Высококачественное, тщательное редактирование</a:t>
            </a:r>
          </a:p>
          <a:p>
            <a:pPr marL="342900" indent="-342900" algn="just">
              <a:buFont typeface="Arial" charset="0"/>
              <a:buAutoNum type="arabicPeriod"/>
            </a:pPr>
            <a:r>
              <a:rPr lang="en-US" altLang="ru-RU" sz="2000" smtClean="0">
                <a:solidFill>
                  <a:srgbClr val="223C76"/>
                </a:solidFill>
                <a:ea typeface="ＭＳ Ｐゴシック" pitchFamily="34" charset="-128"/>
                <a:sym typeface="Arial" charset="0"/>
              </a:rPr>
              <a:t>Срок выполнения работы – семь рабочих дней</a:t>
            </a:r>
          </a:p>
          <a:p>
            <a:pPr marL="342900" indent="-342900" algn="just">
              <a:buFont typeface="Arial" charset="0"/>
              <a:buAutoNum type="arabicPeriod"/>
            </a:pPr>
            <a:r>
              <a:rPr lang="en-US" altLang="ru-RU" sz="2000" smtClean="0">
                <a:solidFill>
                  <a:srgbClr val="223C76"/>
                </a:solidFill>
                <a:ea typeface="ＭＳ Ｐゴシック" pitchFamily="34" charset="-128"/>
                <a:sym typeface="Arial" charset="0"/>
              </a:rPr>
              <a:t>Индивидуальный и дружеский подход со стороны профильной команды OLE</a:t>
            </a:r>
          </a:p>
          <a:p>
            <a:pPr marL="342900" indent="-342900" algn="just">
              <a:buFont typeface="Arial" charset="0"/>
              <a:buAutoNum type="arabicPeriod"/>
            </a:pPr>
            <a:r>
              <a:rPr lang="en-US" altLang="ru-RU" sz="2000" smtClean="0">
                <a:solidFill>
                  <a:srgbClr val="223C76"/>
                </a:solidFill>
                <a:ea typeface="ＭＳ Ｐゴシック" pitchFamily="34" charset="-128"/>
                <a:sym typeface="Arial" charset="0"/>
              </a:rPr>
              <a:t>Англоязычное редактирование по всем дисциплинам</a:t>
            </a:r>
          </a:p>
          <a:p>
            <a:pPr marL="342900" indent="-342900" algn="just">
              <a:buFont typeface="Arial" charset="0"/>
              <a:buAutoNum type="arabicPeriod"/>
            </a:pPr>
            <a:r>
              <a:rPr lang="en-US" altLang="ru-RU" sz="2000" smtClean="0">
                <a:solidFill>
                  <a:srgbClr val="223C76"/>
                </a:solidFill>
                <a:ea typeface="ＭＳ Ｐゴシック" pitchFamily="34" charset="-128"/>
                <a:sym typeface="Arial" charset="0"/>
              </a:rPr>
              <a:t>Повышение вероятности опубликования работы</a:t>
            </a:r>
          </a:p>
        </p:txBody>
      </p:sp>
    </p:spTree>
    <p:extLst>
      <p:ext uri="{BB962C8B-B14F-4D97-AF65-F5344CB8AC3E}">
        <p14:creationId xmlns:p14="http://schemas.microsoft.com/office/powerpoint/2010/main" val="4031905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93688" y="312738"/>
            <a:ext cx="6937375" cy="1270000"/>
          </a:xfrm>
        </p:spPr>
        <p:txBody>
          <a:bodyPr/>
          <a:lstStyle/>
          <a:p>
            <a:r>
              <a:rPr lang="en-US" altLang="ru-RU" smtClean="0">
                <a:solidFill>
                  <a:srgbClr val="223C76"/>
                </a:solidFill>
                <a:ea typeface="ＭＳ Ｐゴシック" pitchFamily="34" charset="-128"/>
                <a:sym typeface="Arial" charset="0"/>
              </a:rPr>
              <a:t>Наш процесс редактирования</a:t>
            </a:r>
          </a:p>
        </p:txBody>
      </p:sp>
      <p:sp>
        <p:nvSpPr>
          <p:cNvPr id="9219" name="Text Placeholder 3"/>
          <p:cNvSpPr>
            <a:spLocks noGrp="1"/>
          </p:cNvSpPr>
          <p:nvPr>
            <p:ph type="body" sz="quarter" idx="14"/>
          </p:nvPr>
        </p:nvSpPr>
        <p:spPr>
          <a:xfrm>
            <a:off x="293688" y="2162175"/>
            <a:ext cx="8724900" cy="3886200"/>
          </a:xfrm>
        </p:spPr>
        <p:txBody>
          <a:bodyPr/>
          <a:lstStyle/>
          <a:p>
            <a:pPr algn="just"/>
            <a:r>
              <a:rPr lang="en-US" altLang="ru-RU" sz="2000" smtClean="0">
                <a:solidFill>
                  <a:srgbClr val="223C76"/>
                </a:solidFill>
                <a:ea typeface="ＭＳ Ｐゴシック" pitchFamily="34" charset="-128"/>
                <a:sym typeface="Arial" charset="0"/>
              </a:rPr>
              <a:t>Исправление грамматических, пунктуационных и других языковых ошибок</a:t>
            </a:r>
          </a:p>
          <a:p>
            <a:pPr algn="just"/>
            <a:r>
              <a:rPr lang="en-US" altLang="ru-RU" sz="2000" smtClean="0">
                <a:solidFill>
                  <a:srgbClr val="223C76"/>
                </a:solidFill>
                <a:ea typeface="ＭＳ Ｐゴシック" pitchFamily="34" charset="-128"/>
                <a:sym typeface="Arial" charset="0"/>
              </a:rPr>
              <a:t>Использование высококачественного английского языка</a:t>
            </a:r>
          </a:p>
          <a:p>
            <a:pPr algn="just"/>
            <a:r>
              <a:rPr lang="en-US" altLang="ru-RU" sz="2000" smtClean="0">
                <a:solidFill>
                  <a:srgbClr val="223C76"/>
                </a:solidFill>
                <a:ea typeface="ＭＳ Ｐゴシック" pitchFamily="34" charset="-128"/>
                <a:sym typeface="Arial" charset="0"/>
              </a:rPr>
              <a:t>Обеспечение ясности изложения</a:t>
            </a:r>
          </a:p>
          <a:p>
            <a:pPr algn="just"/>
            <a:r>
              <a:rPr lang="en-US" altLang="ru-RU" sz="2000" smtClean="0">
                <a:solidFill>
                  <a:srgbClr val="223C76"/>
                </a:solidFill>
                <a:ea typeface="ＭＳ Ｐゴシック" pitchFamily="34" charset="-128"/>
                <a:sym typeface="Arial" charset="0"/>
              </a:rPr>
              <a:t>Переформулирование предложений для улучшения восприятия</a:t>
            </a:r>
          </a:p>
          <a:p>
            <a:pPr algn="just"/>
            <a:r>
              <a:rPr lang="en-US" altLang="ru-RU" sz="2000" smtClean="0">
                <a:solidFill>
                  <a:srgbClr val="223C76"/>
                </a:solidFill>
                <a:ea typeface="ＭＳ Ｐゴシック" pitchFamily="34" charset="-128"/>
                <a:sym typeface="Arial" charset="0"/>
              </a:rPr>
              <a:t>Предоставление инструментов и рекомендаций по улучшению качества</a:t>
            </a:r>
          </a:p>
          <a:p>
            <a:pPr algn="just"/>
            <a:r>
              <a:rPr lang="en-US" altLang="ru-RU" sz="2000" smtClean="0">
                <a:solidFill>
                  <a:srgbClr val="223C76"/>
                </a:solidFill>
                <a:ea typeface="ＭＳ Ｐゴシック" pitchFamily="34" charset="-128"/>
                <a:sym typeface="Arial" charset="0"/>
              </a:rPr>
              <a:t>Отточенные формулировки ключевых идей</a:t>
            </a:r>
          </a:p>
          <a:p>
            <a:pPr algn="just"/>
            <a:r>
              <a:rPr lang="en-US" altLang="ru-RU" sz="2000" smtClean="0">
                <a:solidFill>
                  <a:srgbClr val="223C76"/>
                </a:solidFill>
                <a:ea typeface="ＭＳ Ｐゴシック" pitchFamily="34" charset="-128"/>
                <a:sym typeface="Arial" charset="0"/>
              </a:rPr>
              <a:t>Улучшение форматирования</a:t>
            </a:r>
          </a:p>
          <a:p>
            <a:pPr algn="just"/>
            <a:r>
              <a:rPr lang="en-US" altLang="ru-RU" sz="2000" smtClean="0">
                <a:solidFill>
                  <a:srgbClr val="223C76"/>
                </a:solidFill>
                <a:ea typeface="ＭＳ Ｐゴシック" pitchFamily="34" charset="-128"/>
                <a:sym typeface="Arial" charset="0"/>
              </a:rPr>
              <a:t>Указание </a:t>
            </a:r>
            <a:r>
              <a:rPr lang="ru-RU" altLang="ru-RU" sz="2000" smtClean="0">
                <a:solidFill>
                  <a:srgbClr val="223C76"/>
                </a:solidFill>
                <a:ea typeface="ＭＳ Ｐゴシック" pitchFamily="34" charset="-128"/>
                <a:sym typeface="Arial" charset="0"/>
              </a:rPr>
              <a:t>на ошибки</a:t>
            </a:r>
            <a:r>
              <a:rPr lang="en-US" altLang="ru-RU" sz="2000" smtClean="0">
                <a:solidFill>
                  <a:srgbClr val="223C76"/>
                </a:solidFill>
                <a:ea typeface="ＭＳ Ｐゴシック" pitchFamily="34" charset="-128"/>
                <a:sym typeface="Arial" charset="0"/>
              </a:rPr>
              <a:t> в тех местах, где изложение фактов представляется неточным</a:t>
            </a:r>
          </a:p>
        </p:txBody>
      </p:sp>
      <p:pic>
        <p:nvPicPr>
          <p:cNvPr id="92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048375"/>
            <a:ext cx="40973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079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Placeholder 4"/>
          <p:cNvSpPr txBox="1">
            <a:spLocks/>
          </p:cNvSpPr>
          <p:nvPr/>
        </p:nvSpPr>
        <p:spPr bwMode="auto">
          <a:xfrm>
            <a:off x="276225" y="3892550"/>
            <a:ext cx="85661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charset="0"/>
              <a:buChar char="•"/>
              <a:defRPr sz="2400">
                <a:solidFill>
                  <a:srgbClr val="000000"/>
                </a:solidFill>
                <a:latin typeface="Arial" charset="0"/>
                <a:ea typeface="ＭＳ Ｐゴシック" pitchFamily="34" charset="-128"/>
              </a:defRPr>
            </a:lvl1pPr>
            <a:lvl2pPr marL="625475" indent="-358775" eaLnBrk="0" hangingPunct="0">
              <a:spcBef>
                <a:spcPct val="20000"/>
              </a:spcBef>
              <a:buFont typeface="Arial" charset="0"/>
              <a:buChar char="–"/>
              <a:defRPr sz="2400">
                <a:solidFill>
                  <a:srgbClr val="000000"/>
                </a:solidFill>
                <a:latin typeface="Arial" charset="0"/>
                <a:ea typeface="ＭＳ Ｐゴシック" pitchFamily="34" charset="-128"/>
              </a:defRPr>
            </a:lvl2pPr>
            <a:lvl3pPr marL="892175" indent="-266700" eaLnBrk="0" hangingPunct="0">
              <a:spcBef>
                <a:spcPct val="20000"/>
              </a:spcBef>
              <a:buFont typeface="Arial" charset="0"/>
              <a:buChar char="•"/>
              <a:defRPr sz="2000">
                <a:solidFill>
                  <a:srgbClr val="000000"/>
                </a:solidFill>
                <a:latin typeface="Arial" charset="0"/>
                <a:ea typeface="ＭＳ Ｐゴシック" pitchFamily="34" charset="-128"/>
              </a:defRPr>
            </a:lvl3pPr>
            <a:lvl4pPr marL="1168400" indent="-276225" eaLnBrk="0" hangingPunct="0">
              <a:spcBef>
                <a:spcPct val="20000"/>
              </a:spcBef>
              <a:buFont typeface="Arial" charset="0"/>
              <a:buChar char="–"/>
              <a:defRPr sz="2000">
                <a:solidFill>
                  <a:srgbClr val="000000"/>
                </a:solidFill>
                <a:latin typeface="Arial" charset="0"/>
                <a:ea typeface="ＭＳ Ｐゴシック" pitchFamily="34" charset="-128"/>
              </a:defRPr>
            </a:lvl4pPr>
            <a:lvl5pPr marL="1343025" indent="-174625" eaLnBrk="0" hangingPunct="0">
              <a:spcBef>
                <a:spcPct val="20000"/>
              </a:spcBef>
              <a:buFont typeface="Arial" charset="0"/>
              <a:buChar char="»"/>
              <a:defRPr sz="1600">
                <a:solidFill>
                  <a:srgbClr val="000000"/>
                </a:solidFill>
                <a:latin typeface="Arial" charset="0"/>
                <a:ea typeface="ＭＳ Ｐゴシック" pitchFamily="34" charset="-128"/>
              </a:defRPr>
            </a:lvl5pPr>
            <a:lvl6pPr marL="1800225" indent="-174625"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6pPr>
            <a:lvl7pPr marL="2257425" indent="-174625"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7pPr>
            <a:lvl8pPr marL="2714625" indent="-174625"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8pPr>
            <a:lvl9pPr marL="3171825" indent="-174625"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9pPr>
          </a:lstStyle>
          <a:p>
            <a:pPr algn="ctr">
              <a:spcBef>
                <a:spcPct val="0"/>
              </a:spcBef>
              <a:buFont typeface="Arial" charset="0"/>
              <a:buNone/>
            </a:pPr>
            <a:r>
              <a:rPr lang="en-US" altLang="ru-RU" sz="2800" b="1">
                <a:solidFill>
                  <a:srgbClr val="FFFFFF"/>
                </a:solidFill>
                <a:sym typeface="Arial" charset="0"/>
              </a:rPr>
              <a:t>www.oxfordlanguageediting.com</a:t>
            </a:r>
          </a:p>
        </p:txBody>
      </p:sp>
    </p:spTree>
    <p:extLst>
      <p:ext uri="{BB962C8B-B14F-4D97-AF65-F5344CB8AC3E}">
        <p14:creationId xmlns:p14="http://schemas.microsoft.com/office/powerpoint/2010/main" val="400176169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266" y="1944624"/>
            <a:ext cx="8394590" cy="3566160"/>
          </a:xfrm>
        </p:spPr>
        <p:txBody>
          <a:bodyPr>
            <a:normAutofit/>
          </a:bodyPr>
          <a:lstStyle/>
          <a:p>
            <a:pPr algn="ctr"/>
            <a:r>
              <a:rPr lang="en-US" sz="5400" dirty="0" smtClean="0">
                <a:solidFill>
                  <a:schemeClr val="accent1">
                    <a:lumMod val="50000"/>
                  </a:schemeClr>
                </a:solidFill>
              </a:rPr>
              <a:t>Reference Publishing </a:t>
            </a:r>
            <a:br>
              <a:rPr lang="en-US" sz="5400" dirty="0" smtClean="0">
                <a:solidFill>
                  <a:schemeClr val="accent1">
                    <a:lumMod val="50000"/>
                  </a:schemeClr>
                </a:solidFill>
              </a:rPr>
            </a:br>
            <a:r>
              <a:rPr lang="en-US" sz="5400" dirty="0" smtClean="0">
                <a:solidFill>
                  <a:schemeClr val="accent1">
                    <a:lumMod val="50000"/>
                  </a:schemeClr>
                </a:solidFill>
              </a:rPr>
              <a:t>at </a:t>
            </a:r>
            <a:br>
              <a:rPr lang="en-US" sz="5400" dirty="0" smtClean="0">
                <a:solidFill>
                  <a:schemeClr val="accent1">
                    <a:lumMod val="50000"/>
                  </a:schemeClr>
                </a:solidFill>
              </a:rPr>
            </a:br>
            <a:r>
              <a:rPr lang="en-US" sz="5400" dirty="0" smtClean="0">
                <a:solidFill>
                  <a:schemeClr val="accent1">
                    <a:lumMod val="50000"/>
                  </a:schemeClr>
                </a:solidFill>
              </a:rPr>
              <a:t>Oxford University Press</a:t>
            </a:r>
            <a:endParaRPr lang="en-US" sz="5400" dirty="0">
              <a:solidFill>
                <a:schemeClr val="accent1">
                  <a:lumMod val="50000"/>
                </a:schemeClr>
              </a:solidFill>
            </a:endParaRPr>
          </a:p>
        </p:txBody>
      </p:sp>
    </p:spTree>
    <p:extLst>
      <p:ext uri="{BB962C8B-B14F-4D97-AF65-F5344CB8AC3E}">
        <p14:creationId xmlns:p14="http://schemas.microsoft.com/office/powerpoint/2010/main" val="208134404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1">
                    <a:lumMod val="50000"/>
                  </a:schemeClr>
                </a:solidFill>
              </a:rPr>
              <a:t>Reference at Oxford University Press</a:t>
            </a:r>
            <a:endParaRPr lang="en-US" sz="3200" dirty="0">
              <a:solidFill>
                <a:schemeClr val="accent1">
                  <a:lumMod val="50000"/>
                </a:schemeClr>
              </a:solidFill>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654734-1DD6-4284-BE1A-1A0BCE67E59F}" type="slidenum">
              <a:rPr lang="en-US" smtClean="0"/>
              <a:pPr/>
              <a:t>104</a:t>
            </a:fld>
            <a:endParaRPr lang="en-US"/>
          </a:p>
        </p:txBody>
      </p:sp>
      <p:grpSp>
        <p:nvGrpSpPr>
          <p:cNvPr id="9" name="Group 8"/>
          <p:cNvGrpSpPr/>
          <p:nvPr/>
        </p:nvGrpSpPr>
        <p:grpSpPr>
          <a:xfrm>
            <a:off x="6290259" y="1926075"/>
            <a:ext cx="1927405" cy="2497954"/>
            <a:chOff x="1679461" y="2992352"/>
            <a:chExt cx="2484904" cy="3176155"/>
          </a:xfrm>
        </p:grpSpPr>
        <p:pic>
          <p:nvPicPr>
            <p:cNvPr id="205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3515" y="2992352"/>
              <a:ext cx="701276" cy="944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9461" y="3989707"/>
              <a:ext cx="542661" cy="875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5000" y="4145970"/>
              <a:ext cx="970443" cy="1073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5100" y="3229753"/>
              <a:ext cx="568415" cy="916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2958" y="3858701"/>
              <a:ext cx="597056" cy="867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5663" y="4708623"/>
              <a:ext cx="1028702" cy="871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35496" y="4868652"/>
              <a:ext cx="543812" cy="83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25632" y="5107032"/>
              <a:ext cx="543812" cy="839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1" descr="Free Image Hosting at PiC.LEECH.i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77164" y="5339107"/>
              <a:ext cx="520400" cy="829400"/>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00760" y="3183569"/>
              <a:ext cx="638063" cy="919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6677663" y="3715803"/>
            <a:ext cx="2504626" cy="2721892"/>
            <a:chOff x="4842021" y="2080001"/>
            <a:chExt cx="3330443" cy="3750058"/>
          </a:xfrm>
        </p:grpSpPr>
        <p:pic>
          <p:nvPicPr>
            <p:cNvPr id="2054"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33281" y="2244188"/>
              <a:ext cx="9937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44608" y="2887758"/>
              <a:ext cx="883032" cy="88303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04234" y="2080001"/>
              <a:ext cx="1072569" cy="97575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42021" y="3464717"/>
              <a:ext cx="1102588" cy="98376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271360" y="4236386"/>
              <a:ext cx="901104" cy="90541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1">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10758" y="3191408"/>
              <a:ext cx="932090" cy="93209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347979" y="4488303"/>
              <a:ext cx="962376" cy="96237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descr="https://global.oup.com/academic/images/1260953/5097997"/>
            <p:cNvPicPr/>
            <p:nvPr/>
          </p:nvPicPr>
          <p:blipFill rotWithShape="1">
            <a:blip r:embed="rId25">
              <a:extLst>
                <a:ext uri="{28A0092B-C50C-407E-A947-70E740481C1C}">
                  <a14:useLocalDpi xmlns:a14="http://schemas.microsoft.com/office/drawing/2010/main" val="0"/>
                </a:ext>
              </a:extLst>
            </a:blip>
            <a:srcRect l="10374" t="44285" r="68762" b="15952"/>
            <a:stretch/>
          </p:blipFill>
          <p:spPr bwMode="auto">
            <a:xfrm>
              <a:off x="6225554" y="3753261"/>
              <a:ext cx="1043602" cy="972991"/>
            </a:xfrm>
            <a:prstGeom prst="rect">
              <a:avLst/>
            </a:prstGeom>
            <a:noFill/>
            <a:ln>
              <a:noFill/>
            </a:ln>
            <a:extLst>
              <a:ext uri="{53640926-AAD7-44D8-BBD7-CCE9431645EC}">
                <a14:shadowObscured xmlns:a14="http://schemas.microsoft.com/office/drawing/2010/main"/>
              </a:ext>
            </a:extLst>
          </p:spPr>
        </p:pic>
        <p:pic>
          <p:nvPicPr>
            <p:cNvPr id="31" name="Picture 8"/>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240410" y="4848155"/>
              <a:ext cx="981904" cy="98190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6"/>
          <p:cNvSpPr txBox="1"/>
          <p:nvPr/>
        </p:nvSpPr>
        <p:spPr>
          <a:xfrm>
            <a:off x="328515" y="3668416"/>
            <a:ext cx="5441806" cy="2523768"/>
          </a:xfrm>
          <a:prstGeom prst="rect">
            <a:avLst/>
          </a:prstGeom>
          <a:solidFill>
            <a:srgbClr val="1CADE4">
              <a:alpha val="25098"/>
            </a:srgbClr>
          </a:solidFill>
        </p:spPr>
        <p:txBody>
          <a:bodyPr wrap="square" rtlCol="0">
            <a:spAutoFit/>
          </a:bodyPr>
          <a:lstStyle/>
          <a:p>
            <a:pPr lvl="1" indent="-285750">
              <a:spcAft>
                <a:spcPts val="600"/>
              </a:spcAft>
              <a:buFont typeface="Wingdings" pitchFamily="2" charset="2"/>
              <a:buChar char="§"/>
            </a:pPr>
            <a:endParaRPr lang="en-US" sz="1600" dirty="0" smtClean="0"/>
          </a:p>
          <a:p>
            <a:pPr lvl="1" indent="-285750">
              <a:spcAft>
                <a:spcPts val="600"/>
              </a:spcAft>
              <a:buClr>
                <a:schemeClr val="accent2"/>
              </a:buClr>
              <a:buFont typeface="Wingdings" pitchFamily="2" charset="2"/>
              <a:buChar char="§"/>
            </a:pPr>
            <a:r>
              <a:rPr lang="en-US" sz="1600" dirty="0" smtClean="0"/>
              <a:t>Full spectrum print and digital publisher, but focus is digital</a:t>
            </a:r>
            <a:endParaRPr lang="en-US" sz="1600" dirty="0"/>
          </a:p>
          <a:p>
            <a:pPr lvl="1" indent="-285750">
              <a:spcAft>
                <a:spcPts val="600"/>
              </a:spcAft>
              <a:buClr>
                <a:schemeClr val="accent2"/>
              </a:buClr>
              <a:buFont typeface="Wingdings" pitchFamily="2" charset="2"/>
              <a:buChar char="§"/>
            </a:pPr>
            <a:r>
              <a:rPr lang="en-US" sz="1600" b="1" dirty="0" smtClean="0"/>
              <a:t>16</a:t>
            </a:r>
            <a:r>
              <a:rPr lang="en-US" sz="1600" dirty="0" smtClean="0"/>
              <a:t> online subscription products</a:t>
            </a:r>
            <a:endParaRPr lang="en-US" sz="1600" dirty="0"/>
          </a:p>
          <a:p>
            <a:pPr lvl="1" indent="-285750">
              <a:spcAft>
                <a:spcPts val="600"/>
              </a:spcAft>
              <a:buClr>
                <a:schemeClr val="accent2"/>
              </a:buClr>
              <a:buFont typeface="Wingdings" pitchFamily="2" charset="2"/>
              <a:buChar char="§"/>
            </a:pPr>
            <a:r>
              <a:rPr lang="en-US" sz="1600" b="1" dirty="0" smtClean="0"/>
              <a:t>4</a:t>
            </a:r>
            <a:r>
              <a:rPr lang="en-US" sz="1600" dirty="0" smtClean="0"/>
              <a:t> million visits annually </a:t>
            </a:r>
            <a:r>
              <a:rPr lang="en-US" sz="1600" i="1" dirty="0" smtClean="0"/>
              <a:t>and growing</a:t>
            </a:r>
          </a:p>
          <a:p>
            <a:pPr lvl="1" indent="-285750">
              <a:spcAft>
                <a:spcPts val="600"/>
              </a:spcAft>
              <a:buClr>
                <a:schemeClr val="accent2"/>
              </a:buClr>
              <a:buFont typeface="Wingdings" pitchFamily="2" charset="2"/>
              <a:buChar char="§"/>
            </a:pPr>
            <a:r>
              <a:rPr lang="en-US" sz="1600" b="1" dirty="0" smtClean="0"/>
              <a:t>5,000</a:t>
            </a:r>
            <a:r>
              <a:rPr lang="en-US" sz="1600" dirty="0" smtClean="0"/>
              <a:t> authors published </a:t>
            </a:r>
            <a:r>
              <a:rPr lang="en-US" sz="1600" i="1" dirty="0" smtClean="0"/>
              <a:t>and growing</a:t>
            </a:r>
          </a:p>
          <a:p>
            <a:pPr lvl="1" indent="-285750">
              <a:spcAft>
                <a:spcPts val="600"/>
              </a:spcAft>
              <a:buClr>
                <a:schemeClr val="accent2"/>
              </a:buClr>
              <a:buFont typeface="Wingdings" pitchFamily="2" charset="2"/>
              <a:buChar char="§"/>
            </a:pPr>
            <a:r>
              <a:rPr lang="en-US" sz="1600" b="1" dirty="0" smtClean="0"/>
              <a:t>62</a:t>
            </a:r>
            <a:r>
              <a:rPr lang="en-US" sz="1600" dirty="0" smtClean="0"/>
              <a:t> countries </a:t>
            </a:r>
            <a:r>
              <a:rPr lang="en-US" sz="1600" i="1" dirty="0" smtClean="0"/>
              <a:t>and growing</a:t>
            </a:r>
          </a:p>
          <a:p>
            <a:pPr lvl="1" indent="-285750">
              <a:spcAft>
                <a:spcPts val="600"/>
              </a:spcAft>
              <a:buFont typeface="Wingdings" pitchFamily="2" charset="2"/>
              <a:buChar char="§"/>
            </a:pPr>
            <a:endParaRPr lang="en-US" sz="1600" dirty="0"/>
          </a:p>
        </p:txBody>
      </p:sp>
      <p:sp>
        <p:nvSpPr>
          <p:cNvPr id="8" name="Rectangle 7"/>
          <p:cNvSpPr/>
          <p:nvPr/>
        </p:nvSpPr>
        <p:spPr>
          <a:xfrm>
            <a:off x="430933" y="1926443"/>
            <a:ext cx="5315384" cy="1200329"/>
          </a:xfrm>
          <a:prstGeom prst="rect">
            <a:avLst/>
          </a:prstGeom>
        </p:spPr>
        <p:txBody>
          <a:bodyPr wrap="square">
            <a:spAutoFit/>
          </a:bodyPr>
          <a:lstStyle/>
          <a:p>
            <a:r>
              <a:rPr lang="en-US" sz="2400" b="1" dirty="0">
                <a:solidFill>
                  <a:schemeClr val="accent1"/>
                </a:solidFill>
                <a:latin typeface="Calibri" pitchFamily="34" charset="0"/>
              </a:rPr>
              <a:t>What is </a:t>
            </a:r>
            <a:r>
              <a:rPr lang="en-US" sz="2400" b="1" dirty="0" smtClean="0">
                <a:solidFill>
                  <a:schemeClr val="accent1"/>
                </a:solidFill>
                <a:latin typeface="Calibri" pitchFamily="34" charset="0"/>
              </a:rPr>
              <a:t>subject reference</a:t>
            </a:r>
            <a:r>
              <a:rPr lang="en-US" sz="2400" b="1" dirty="0">
                <a:solidFill>
                  <a:schemeClr val="accent1"/>
                </a:solidFill>
                <a:latin typeface="Calibri" pitchFamily="34" charset="0"/>
              </a:rPr>
              <a:t>?</a:t>
            </a:r>
          </a:p>
          <a:p>
            <a:r>
              <a:rPr lang="en-US" sz="1600" dirty="0">
                <a:latin typeface="Calibri" pitchFamily="34" charset="0"/>
              </a:rPr>
              <a:t>Compilation of </a:t>
            </a:r>
            <a:r>
              <a:rPr lang="en-US" sz="1600" dirty="0" smtClean="0">
                <a:latin typeface="Calibri" pitchFamily="34" charset="0"/>
              </a:rPr>
              <a:t>factual </a:t>
            </a:r>
            <a:r>
              <a:rPr lang="en-US" sz="1600" dirty="0">
                <a:latin typeface="Calibri" pitchFamily="34" charset="0"/>
              </a:rPr>
              <a:t>information </a:t>
            </a:r>
            <a:r>
              <a:rPr lang="en-US" sz="1600" dirty="0" smtClean="0">
                <a:latin typeface="Calibri" pitchFamily="34" charset="0"/>
              </a:rPr>
              <a:t>and </a:t>
            </a:r>
            <a:r>
              <a:rPr lang="en-US" sz="1600" dirty="0">
                <a:latin typeface="Calibri" pitchFamily="34" charset="0"/>
              </a:rPr>
              <a:t>sophisticated contextual analysis designed </a:t>
            </a:r>
            <a:r>
              <a:rPr lang="en-US" sz="1600" dirty="0" smtClean="0">
                <a:latin typeface="Calibri" pitchFamily="34" charset="0"/>
              </a:rPr>
              <a:t>to help researchers </a:t>
            </a:r>
            <a:r>
              <a:rPr lang="en-US" sz="1600" dirty="0">
                <a:latin typeface="Calibri" pitchFamily="34" charset="0"/>
              </a:rPr>
              <a:t>save time and find </a:t>
            </a:r>
            <a:r>
              <a:rPr lang="en-US" sz="1600" dirty="0" smtClean="0">
                <a:latin typeface="Calibri" pitchFamily="34" charset="0"/>
              </a:rPr>
              <a:t>other reliable </a:t>
            </a:r>
            <a:r>
              <a:rPr lang="en-US" sz="1600" dirty="0">
                <a:latin typeface="Calibri" pitchFamily="34" charset="0"/>
              </a:rPr>
              <a:t>sources </a:t>
            </a:r>
            <a:r>
              <a:rPr lang="en-US" sz="1600" dirty="0" smtClean="0">
                <a:latin typeface="Calibri" pitchFamily="34" charset="0"/>
              </a:rPr>
              <a:t>of </a:t>
            </a:r>
            <a:r>
              <a:rPr lang="en-US" sz="1600" dirty="0">
                <a:latin typeface="Calibri" pitchFamily="34" charset="0"/>
              </a:rPr>
              <a:t>information</a:t>
            </a:r>
          </a:p>
        </p:txBody>
      </p:sp>
    </p:spTree>
    <p:extLst>
      <p:ext uri="{BB962C8B-B14F-4D97-AF65-F5344CB8AC3E}">
        <p14:creationId xmlns:p14="http://schemas.microsoft.com/office/powerpoint/2010/main" val="388809421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354" t="3920" r="16323" b="478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bwMode="auto">
          <a:xfrm>
            <a:off x="512460" y="419517"/>
            <a:ext cx="8119077" cy="3385542"/>
          </a:xfrm>
          <a:prstGeom prst="rect">
            <a:avLst/>
          </a:prstGeom>
          <a:solidFill>
            <a:srgbClr val="000000">
              <a:alpha val="67059"/>
            </a:srgbClr>
          </a:solidFill>
          <a:ln w="9525">
            <a:noFill/>
            <a:miter lim="800000"/>
            <a:headEnd/>
            <a:tailEnd/>
          </a:ln>
        </p:spPr>
        <p:txBody>
          <a:bodyPr vert="horz" wrap="square" lIns="0" tIns="45720" rIns="0" bIns="0" numCol="1" rtlCol="0" anchor="b" anchorCtr="0" compatLnSpc="1">
            <a:prstTxWarp prst="textNoShape">
              <a:avLst/>
            </a:prstTxWarp>
            <a:spAutoFit/>
          </a:bodyPr>
          <a:lstStyle/>
          <a:p>
            <a:pPr lvl="1" algn="just">
              <a:spcBef>
                <a:spcPts val="1200"/>
              </a:spcBef>
              <a:spcAft>
                <a:spcPts val="1800"/>
              </a:spcAft>
              <a:buClr>
                <a:srgbClr val="C00000"/>
              </a:buClr>
            </a:pPr>
            <a:r>
              <a:rPr lang="en-US" sz="2800" b="1" dirty="0" smtClean="0">
                <a:solidFill>
                  <a:schemeClr val="bg1"/>
                </a:solidFill>
              </a:rPr>
              <a:t> The Information Overload Problem</a:t>
            </a:r>
            <a:endParaRPr lang="en-US" sz="2400" dirty="0" smtClean="0">
              <a:solidFill>
                <a:schemeClr val="bg1"/>
              </a:solidFill>
            </a:endParaRPr>
          </a:p>
          <a:p>
            <a:pPr marL="800100" lvl="1" indent="-342900">
              <a:lnSpc>
                <a:spcPct val="150000"/>
              </a:lnSpc>
              <a:buClr>
                <a:schemeClr val="accent1">
                  <a:lumMod val="20000"/>
                  <a:lumOff val="80000"/>
                </a:schemeClr>
              </a:buClr>
              <a:buFont typeface="Wingdings" pitchFamily="2" charset="2"/>
              <a:buChar char="§"/>
            </a:pPr>
            <a:r>
              <a:rPr lang="en-US" sz="2400" dirty="0" smtClean="0">
                <a:solidFill>
                  <a:schemeClr val="bg1"/>
                </a:solidFill>
              </a:rPr>
              <a:t>Difficult </a:t>
            </a:r>
            <a:r>
              <a:rPr lang="en-US" sz="2400" dirty="0">
                <a:solidFill>
                  <a:schemeClr val="bg1"/>
                </a:solidFill>
              </a:rPr>
              <a:t>to keep up with developments in the field</a:t>
            </a:r>
          </a:p>
          <a:p>
            <a:pPr marL="800100" lvl="1" indent="-342900">
              <a:lnSpc>
                <a:spcPct val="150000"/>
              </a:lnSpc>
              <a:buClr>
                <a:schemeClr val="accent1">
                  <a:lumMod val="20000"/>
                  <a:lumOff val="80000"/>
                </a:schemeClr>
              </a:buClr>
              <a:buFont typeface="Wingdings" pitchFamily="2" charset="2"/>
              <a:buChar char="§"/>
            </a:pPr>
            <a:r>
              <a:rPr lang="en-US" sz="2400" dirty="0">
                <a:solidFill>
                  <a:schemeClr val="bg1"/>
                </a:solidFill>
              </a:rPr>
              <a:t>Labor-intensive to start research in unfamiliar areas</a:t>
            </a:r>
          </a:p>
          <a:p>
            <a:pPr marL="800100" lvl="1" indent="-342900">
              <a:lnSpc>
                <a:spcPct val="150000"/>
              </a:lnSpc>
              <a:buClr>
                <a:schemeClr val="accent1">
                  <a:lumMod val="20000"/>
                  <a:lumOff val="80000"/>
                </a:schemeClr>
              </a:buClr>
              <a:buFont typeface="Wingdings" pitchFamily="2" charset="2"/>
              <a:buChar char="§"/>
            </a:pPr>
            <a:r>
              <a:rPr lang="en-US" sz="2400" dirty="0">
                <a:solidFill>
                  <a:schemeClr val="bg1"/>
                </a:solidFill>
              </a:rPr>
              <a:t>Slows productivity on research projects</a:t>
            </a:r>
          </a:p>
          <a:p>
            <a:pPr marL="800100" lvl="1" indent="-342900">
              <a:lnSpc>
                <a:spcPct val="150000"/>
              </a:lnSpc>
              <a:buClr>
                <a:schemeClr val="accent1">
                  <a:lumMod val="20000"/>
                  <a:lumOff val="80000"/>
                </a:schemeClr>
              </a:buClr>
              <a:buFont typeface="Wingdings" pitchFamily="2" charset="2"/>
              <a:buChar char="§"/>
            </a:pPr>
            <a:r>
              <a:rPr lang="en-US" sz="2400" dirty="0">
                <a:solidFill>
                  <a:schemeClr val="bg1"/>
                </a:solidFill>
              </a:rPr>
              <a:t>Guiding students is major challenge. </a:t>
            </a:r>
            <a:endParaRPr lang="en-US" sz="2400" dirty="0" smtClean="0">
              <a:solidFill>
                <a:schemeClr val="bg1"/>
              </a:solidFill>
            </a:endParaRPr>
          </a:p>
          <a:p>
            <a:pPr>
              <a:spcBef>
                <a:spcPts val="1200"/>
              </a:spcBef>
              <a:buClr>
                <a:srgbClr val="C00000"/>
              </a:buClr>
            </a:pPr>
            <a:endParaRPr lang="en-US" sz="2000" dirty="0">
              <a:solidFill>
                <a:prstClr val="white"/>
              </a:solidFill>
            </a:endParaRPr>
          </a:p>
        </p:txBody>
      </p:sp>
      <p:sp>
        <p:nvSpPr>
          <p:cNvPr id="3" name="Date Placeholder 2"/>
          <p:cNvSpPr>
            <a:spLocks noGrp="1"/>
          </p:cNvSpPr>
          <p:nvPr>
            <p:ph type="dt" sz="half" idx="4294967295"/>
          </p:nvPr>
        </p:nvSpPr>
        <p:spPr>
          <a:xfrm>
            <a:off x="822961" y="6459786"/>
            <a:ext cx="1854203" cy="365125"/>
          </a:xfrm>
          <a:prstGeom prst="rect">
            <a:avLst/>
          </a:prstGeom>
        </p:spPr>
        <p:txBody>
          <a:bodyPr/>
          <a:lstStyle/>
          <a:p>
            <a:endParaRPr lang="en-US" dirty="0"/>
          </a:p>
        </p:txBody>
      </p:sp>
      <p:sp>
        <p:nvSpPr>
          <p:cNvPr id="4" name="Footer Placeholder 3"/>
          <p:cNvSpPr>
            <a:spLocks noGrp="1"/>
          </p:cNvSpPr>
          <p:nvPr>
            <p:ph type="ftr" sz="quarter" idx="4294967295"/>
          </p:nvPr>
        </p:nvSpPr>
        <p:spPr>
          <a:xfrm>
            <a:off x="2764639" y="6459786"/>
            <a:ext cx="3617103" cy="365125"/>
          </a:xfrm>
          <a:prstGeom prst="rect">
            <a:avLst/>
          </a:prstGeom>
        </p:spPr>
        <p:txBody>
          <a:bodyPr/>
          <a:lstStyle/>
          <a:p>
            <a:pPr>
              <a:defRPr/>
            </a:pPr>
            <a:endParaRPr lang="en-US" dirty="0">
              <a:solidFill>
                <a:prstClr val="white"/>
              </a:solidFill>
            </a:endParaRPr>
          </a:p>
        </p:txBody>
      </p:sp>
      <p:sp>
        <p:nvSpPr>
          <p:cNvPr id="5" name="Slide Number Placeholder 4"/>
          <p:cNvSpPr>
            <a:spLocks noGrp="1"/>
          </p:cNvSpPr>
          <p:nvPr>
            <p:ph type="sldNum" sz="quarter" idx="4294967295"/>
          </p:nvPr>
        </p:nvSpPr>
        <p:spPr>
          <a:xfrm>
            <a:off x="7425344" y="6459786"/>
            <a:ext cx="984019" cy="365125"/>
          </a:xfrm>
          <a:prstGeom prst="rect">
            <a:avLst/>
          </a:prstGeom>
        </p:spPr>
        <p:txBody>
          <a:bodyPr/>
          <a:lstStyle/>
          <a:p>
            <a:pPr>
              <a:defRPr/>
            </a:pPr>
            <a:fld id="{0CDCA61D-8894-4AC4-8131-551F456BE214}" type="slidenum">
              <a:rPr lang="en-US" smtClean="0"/>
              <a:pPr>
                <a:defRPr/>
              </a:pPr>
              <a:t>105</a:t>
            </a:fld>
            <a:endParaRPr lang="en-US" dirty="0"/>
          </a:p>
        </p:txBody>
      </p:sp>
    </p:spTree>
    <p:extLst>
      <p:ext uri="{BB962C8B-B14F-4D97-AF65-F5344CB8AC3E}">
        <p14:creationId xmlns:p14="http://schemas.microsoft.com/office/powerpoint/2010/main" val="1351171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1">
                    <a:lumMod val="50000"/>
                  </a:schemeClr>
                </a:solidFill>
              </a:rPr>
              <a:t>How can academic reference help?</a:t>
            </a:r>
            <a:endParaRPr lang="en-US" sz="3200" dirty="0">
              <a:solidFill>
                <a:schemeClr val="accent1">
                  <a:lumMod val="50000"/>
                </a:schemeClr>
              </a:solidFill>
            </a:endParaRPr>
          </a:p>
        </p:txBody>
      </p:sp>
      <p:sp>
        <p:nvSpPr>
          <p:cNvPr id="3" name="Content Placeholder 2"/>
          <p:cNvSpPr>
            <a:spLocks noGrp="1"/>
          </p:cNvSpPr>
          <p:nvPr>
            <p:ph idx="1"/>
          </p:nvPr>
        </p:nvSpPr>
        <p:spPr>
          <a:xfrm>
            <a:off x="288000" y="1958464"/>
            <a:ext cx="7543800" cy="4198496"/>
          </a:xfrm>
        </p:spPr>
        <p:txBody>
          <a:bodyPr>
            <a:normAutofit/>
          </a:bodyPr>
          <a:lstStyle/>
          <a:p>
            <a:pPr marL="0" indent="0">
              <a:spcAft>
                <a:spcPts val="600"/>
              </a:spcAft>
              <a:buClr>
                <a:schemeClr val="accent2"/>
              </a:buClr>
              <a:buNone/>
            </a:pPr>
            <a:r>
              <a:rPr lang="en-US" sz="2800" dirty="0" smtClean="0">
                <a:solidFill>
                  <a:schemeClr val="tx1"/>
                </a:solidFill>
                <a:latin typeface="Calibri" pitchFamily="34" charset="0"/>
              </a:rPr>
              <a:t> </a:t>
            </a:r>
            <a:endParaRPr lang="en-US" sz="2200" dirty="0" smtClean="0">
              <a:solidFill>
                <a:schemeClr val="tx1"/>
              </a:solidFill>
              <a:latin typeface="Calibri" pitchFamily="34" charset="0"/>
            </a:endParaRPr>
          </a:p>
          <a:p>
            <a:pPr>
              <a:spcAft>
                <a:spcPts val="600"/>
              </a:spcAft>
              <a:buClr>
                <a:schemeClr val="accent2"/>
              </a:buClr>
              <a:buFont typeface="Wingdings" pitchFamily="2" charset="2"/>
              <a:buChar char="§"/>
            </a:pPr>
            <a:r>
              <a:rPr lang="en-US" sz="2200" dirty="0" smtClean="0">
                <a:solidFill>
                  <a:schemeClr val="tx1"/>
                </a:solidFill>
                <a:latin typeface="Calibri" pitchFamily="34" charset="0"/>
              </a:rPr>
              <a:t>    Entryway into scholarly and scientific research in unfamiliar  </a:t>
            </a:r>
          </a:p>
          <a:p>
            <a:pPr marL="0" indent="0">
              <a:spcAft>
                <a:spcPts val="600"/>
              </a:spcAft>
              <a:buClr>
                <a:schemeClr val="accent2"/>
              </a:buClr>
              <a:buNone/>
            </a:pPr>
            <a:r>
              <a:rPr lang="en-US" sz="2200" dirty="0">
                <a:solidFill>
                  <a:schemeClr val="tx1"/>
                </a:solidFill>
                <a:latin typeface="Calibri" pitchFamily="34" charset="0"/>
              </a:rPr>
              <a:t> </a:t>
            </a:r>
            <a:r>
              <a:rPr lang="en-US" sz="2200" dirty="0" smtClean="0">
                <a:solidFill>
                  <a:schemeClr val="tx1"/>
                </a:solidFill>
                <a:latin typeface="Calibri" pitchFamily="34" charset="0"/>
              </a:rPr>
              <a:t>       areas</a:t>
            </a:r>
          </a:p>
          <a:p>
            <a:pPr>
              <a:spcAft>
                <a:spcPts val="600"/>
              </a:spcAft>
              <a:buClr>
                <a:schemeClr val="accent2"/>
              </a:buClr>
              <a:buFont typeface="Wingdings" pitchFamily="2" charset="2"/>
              <a:buChar char="§"/>
            </a:pPr>
            <a:r>
              <a:rPr lang="en-US" sz="2200" dirty="0" smtClean="0">
                <a:solidFill>
                  <a:schemeClr val="tx1"/>
                </a:solidFill>
                <a:latin typeface="Calibri" pitchFamily="34" charset="0"/>
              </a:rPr>
              <a:t>    Trustworthy </a:t>
            </a:r>
            <a:r>
              <a:rPr lang="en-US" sz="2200" dirty="0">
                <a:solidFill>
                  <a:schemeClr val="tx1"/>
                </a:solidFill>
                <a:latin typeface="Calibri" pitchFamily="34" charset="0"/>
              </a:rPr>
              <a:t>guidance based on the considered judgments of </a:t>
            </a:r>
            <a:endParaRPr lang="en-US" sz="2200" dirty="0" smtClean="0">
              <a:solidFill>
                <a:schemeClr val="tx1"/>
              </a:solidFill>
              <a:latin typeface="Calibri" pitchFamily="34" charset="0"/>
            </a:endParaRPr>
          </a:p>
          <a:p>
            <a:pPr marL="0" indent="0">
              <a:spcAft>
                <a:spcPts val="600"/>
              </a:spcAft>
              <a:buClr>
                <a:schemeClr val="accent2"/>
              </a:buClr>
              <a:buNone/>
            </a:pPr>
            <a:r>
              <a:rPr lang="en-US" sz="2200" dirty="0" smtClean="0">
                <a:solidFill>
                  <a:schemeClr val="tx1"/>
                </a:solidFill>
                <a:latin typeface="Calibri" pitchFamily="34" charset="0"/>
              </a:rPr>
              <a:t>         experts</a:t>
            </a:r>
          </a:p>
          <a:p>
            <a:pPr>
              <a:spcAft>
                <a:spcPts val="600"/>
              </a:spcAft>
              <a:buClr>
                <a:schemeClr val="accent2"/>
              </a:buClr>
              <a:buFont typeface="Wingdings" pitchFamily="2" charset="2"/>
              <a:buChar char="§"/>
            </a:pPr>
            <a:r>
              <a:rPr lang="en-US" sz="2200" dirty="0">
                <a:solidFill>
                  <a:schemeClr val="tx1"/>
                </a:solidFill>
                <a:latin typeface="Calibri" pitchFamily="34" charset="0"/>
              </a:rPr>
              <a:t> </a:t>
            </a:r>
            <a:r>
              <a:rPr lang="en-US" sz="2200" dirty="0" smtClean="0">
                <a:solidFill>
                  <a:schemeClr val="tx1"/>
                </a:solidFill>
                <a:latin typeface="Calibri" pitchFamily="34" charset="0"/>
              </a:rPr>
              <a:t>   Provides </a:t>
            </a:r>
            <a:r>
              <a:rPr lang="en-US" sz="2200" dirty="0">
                <a:solidFill>
                  <a:schemeClr val="tx1"/>
                </a:solidFill>
                <a:latin typeface="Calibri" pitchFamily="34" charset="0"/>
              </a:rPr>
              <a:t>pathways on to further </a:t>
            </a:r>
            <a:r>
              <a:rPr lang="en-US" sz="2200" dirty="0" smtClean="0">
                <a:solidFill>
                  <a:schemeClr val="tx1"/>
                </a:solidFill>
                <a:latin typeface="Calibri" pitchFamily="34" charset="0"/>
              </a:rPr>
              <a:t>research</a:t>
            </a:r>
            <a:endParaRPr lang="en-US" sz="2200" dirty="0">
              <a:solidFill>
                <a:schemeClr val="tx1"/>
              </a:solidFill>
              <a:latin typeface="Calibri" pitchFamily="34" charset="0"/>
            </a:endParaRPr>
          </a:p>
          <a:p>
            <a:pPr>
              <a:spcAft>
                <a:spcPts val="600"/>
              </a:spcAft>
              <a:buClr>
                <a:schemeClr val="accent2"/>
              </a:buClr>
              <a:buFont typeface="Wingdings" pitchFamily="2" charset="2"/>
              <a:buChar char="§"/>
            </a:pPr>
            <a:r>
              <a:rPr lang="en-US" sz="2200" dirty="0" smtClean="0">
                <a:solidFill>
                  <a:schemeClr val="tx1"/>
                </a:solidFill>
                <a:latin typeface="Calibri" pitchFamily="34" charset="0"/>
              </a:rPr>
              <a:t>    A framework </a:t>
            </a:r>
            <a:r>
              <a:rPr lang="en-US" sz="2200" dirty="0">
                <a:solidFill>
                  <a:schemeClr val="tx1"/>
                </a:solidFill>
                <a:latin typeface="Calibri" pitchFamily="34" charset="0"/>
              </a:rPr>
              <a:t>of knowledge within that field of inquiry</a:t>
            </a:r>
          </a:p>
          <a:p>
            <a:pPr marL="0" indent="0">
              <a:spcAft>
                <a:spcPts val="600"/>
              </a:spcAft>
              <a:buClr>
                <a:schemeClr val="accent2"/>
              </a:buClr>
              <a:buNone/>
            </a:pPr>
            <a:endParaRPr lang="en-US" sz="2200"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654734-1DD6-4284-BE1A-1A0BCE67E59F}" type="slidenum">
              <a:rPr lang="en-US" smtClean="0"/>
              <a:pPr/>
              <a:t>106</a:t>
            </a:fld>
            <a:endParaRPr lang="en-US"/>
          </a:p>
        </p:txBody>
      </p:sp>
    </p:spTree>
    <p:extLst>
      <p:ext uri="{BB962C8B-B14F-4D97-AF65-F5344CB8AC3E}">
        <p14:creationId xmlns:p14="http://schemas.microsoft.com/office/powerpoint/2010/main" val="112819689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01" r="357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4294967295"/>
          </p:nvPr>
        </p:nvSpPr>
        <p:spPr>
          <a:xfrm>
            <a:off x="822961" y="6459786"/>
            <a:ext cx="1854203" cy="365125"/>
          </a:xfrm>
          <a:prstGeom prst="rect">
            <a:avLst/>
          </a:prstGeom>
        </p:spPr>
        <p:txBody>
          <a:bodyPr/>
          <a:lstStyle/>
          <a:p>
            <a:r>
              <a:rPr lang="en-US" sz="900" dirty="0" smtClean="0">
                <a:solidFill>
                  <a:schemeClr val="bg1">
                    <a:lumMod val="50000"/>
                  </a:schemeClr>
                </a:solidFill>
              </a:rPr>
              <a:t> </a:t>
            </a:r>
            <a:endParaRPr lang="en-US" sz="900" dirty="0">
              <a:solidFill>
                <a:schemeClr val="bg1">
                  <a:lumMod val="50000"/>
                </a:schemeClr>
              </a:solidFill>
            </a:endParaRPr>
          </a:p>
        </p:txBody>
      </p:sp>
      <p:sp>
        <p:nvSpPr>
          <p:cNvPr id="4" name="Footer Placeholder 3"/>
          <p:cNvSpPr>
            <a:spLocks noGrp="1"/>
          </p:cNvSpPr>
          <p:nvPr>
            <p:ph type="ftr" sz="quarter" idx="4294967295"/>
          </p:nvPr>
        </p:nvSpPr>
        <p:spPr>
          <a:xfrm>
            <a:off x="3124199" y="6356350"/>
            <a:ext cx="4100513" cy="365125"/>
          </a:xfrm>
          <a:prstGeom prst="rect">
            <a:avLst/>
          </a:prstGeom>
        </p:spPr>
        <p:txBody>
          <a:bodyPr/>
          <a:lstStyle/>
          <a:p>
            <a:pPr>
              <a:defRPr/>
            </a:pPr>
            <a:r>
              <a:rPr lang="en-US" sz="900" cap="small" dirty="0" smtClean="0">
                <a:solidFill>
                  <a:schemeClr val="bg1">
                    <a:lumMod val="50000"/>
                  </a:schemeClr>
                </a:solidFill>
              </a:rPr>
              <a:t> </a:t>
            </a:r>
            <a:endParaRPr lang="en-US" sz="900" cap="small" dirty="0">
              <a:solidFill>
                <a:schemeClr val="bg1">
                  <a:lumMod val="50000"/>
                </a:schemeClr>
              </a:solidFill>
            </a:endParaRPr>
          </a:p>
        </p:txBody>
      </p:sp>
      <p:sp>
        <p:nvSpPr>
          <p:cNvPr id="5" name="Slide Number Placeholder 4"/>
          <p:cNvSpPr>
            <a:spLocks noGrp="1"/>
          </p:cNvSpPr>
          <p:nvPr>
            <p:ph type="sldNum" sz="quarter" idx="4294967295"/>
          </p:nvPr>
        </p:nvSpPr>
        <p:spPr>
          <a:xfrm>
            <a:off x="7425344" y="6459786"/>
            <a:ext cx="984019" cy="365125"/>
          </a:xfrm>
          <a:prstGeom prst="rect">
            <a:avLst/>
          </a:prstGeom>
        </p:spPr>
        <p:txBody>
          <a:bodyPr/>
          <a:lstStyle/>
          <a:p>
            <a:pPr>
              <a:defRPr/>
            </a:pPr>
            <a:fld id="{0CDCA61D-8894-4AC4-8131-551F456BE214}" type="slidenum">
              <a:rPr lang="en-US" sz="900" smtClean="0"/>
              <a:pPr>
                <a:defRPr/>
              </a:pPr>
              <a:t>107</a:t>
            </a:fld>
            <a:endParaRPr lang="en-US" sz="900" dirty="0"/>
          </a:p>
        </p:txBody>
      </p:sp>
      <p:sp>
        <p:nvSpPr>
          <p:cNvPr id="9" name="Rectangle 8"/>
          <p:cNvSpPr/>
          <p:nvPr/>
        </p:nvSpPr>
        <p:spPr>
          <a:xfrm>
            <a:off x="287338" y="1143000"/>
            <a:ext cx="3786641" cy="1333500"/>
          </a:xfrm>
          <a:prstGeom prst="rect">
            <a:avLst/>
          </a:prstGeom>
          <a:solidFill>
            <a:srgbClr val="004086">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latin typeface="Calibri" pitchFamily="34" charset="0"/>
              </a:rPr>
              <a:t>Mobilizing the community of experts</a:t>
            </a:r>
            <a:endParaRPr lang="en-US" sz="2800" i="1" dirty="0">
              <a:latin typeface="Calibri" pitchFamily="34" charset="0"/>
            </a:endParaRPr>
          </a:p>
        </p:txBody>
      </p:sp>
    </p:spTree>
    <p:extLst>
      <p:ext uri="{BB962C8B-B14F-4D97-AF65-F5344CB8AC3E}">
        <p14:creationId xmlns:p14="http://schemas.microsoft.com/office/powerpoint/2010/main" val="3424147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https://global.oup.com/academic/images/1260953/5097997"/>
          <p:cNvPicPr/>
          <p:nvPr/>
        </p:nvPicPr>
        <p:blipFill rotWithShape="1">
          <a:blip r:embed="rId3">
            <a:extLst>
              <a:ext uri="{28A0092B-C50C-407E-A947-70E740481C1C}">
                <a14:useLocalDpi xmlns:a14="http://schemas.microsoft.com/office/drawing/2010/main" val="0"/>
              </a:ext>
            </a:extLst>
          </a:blip>
          <a:srcRect l="10374" t="44285" r="68762" b="15952"/>
          <a:stretch/>
        </p:blipFill>
        <p:spPr bwMode="auto">
          <a:xfrm>
            <a:off x="6710363" y="1969294"/>
            <a:ext cx="962025" cy="935831"/>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a:bodyPr>
          <a:lstStyle/>
          <a:p>
            <a:r>
              <a:rPr lang="en-US" sz="3200" dirty="0" smtClean="0">
                <a:solidFill>
                  <a:schemeClr val="accent1">
                    <a:lumMod val="50000"/>
                  </a:schemeClr>
                </a:solidFill>
              </a:rPr>
              <a:t>Digital Reference at Oxford University Press</a:t>
            </a:r>
            <a:endParaRPr lang="en-US" sz="3200" dirty="0">
              <a:solidFill>
                <a:schemeClr val="accent1">
                  <a:lumMod val="50000"/>
                </a:schemeClr>
              </a:solidFill>
            </a:endParaRPr>
          </a:p>
        </p:txBody>
      </p:sp>
      <p:sp>
        <p:nvSpPr>
          <p:cNvPr id="3" name="Content Placeholder 2"/>
          <p:cNvSpPr>
            <a:spLocks noGrp="1"/>
          </p:cNvSpPr>
          <p:nvPr>
            <p:ph idx="1"/>
          </p:nvPr>
        </p:nvSpPr>
        <p:spPr>
          <a:xfrm>
            <a:off x="288000" y="2091976"/>
            <a:ext cx="6005225" cy="4260056"/>
          </a:xfrm>
        </p:spPr>
        <p:txBody>
          <a:bodyPr>
            <a:normAutofit/>
          </a:bodyPr>
          <a:lstStyle/>
          <a:p>
            <a:pPr>
              <a:buFont typeface="Arial" pitchFamily="34" charset="0"/>
              <a:buChar char="•"/>
            </a:pPr>
            <a:r>
              <a:rPr lang="en-US" dirty="0" smtClean="0">
                <a:ea typeface="ＭＳ Ｐゴシック" pitchFamily="34" charset="-128"/>
              </a:rPr>
              <a:t> Audience </a:t>
            </a:r>
            <a:r>
              <a:rPr lang="en-US" dirty="0">
                <a:ea typeface="ＭＳ Ｐゴシック" pitchFamily="34" charset="-128"/>
              </a:rPr>
              <a:t>of scholars, scientists, and university students</a:t>
            </a:r>
          </a:p>
          <a:p>
            <a:pPr>
              <a:buFont typeface="Arial" pitchFamily="34" charset="0"/>
              <a:buChar char="•"/>
            </a:pPr>
            <a:r>
              <a:rPr lang="en-US" dirty="0" smtClean="0">
                <a:ea typeface="ＭＳ Ｐゴシック" pitchFamily="34" charset="-128"/>
              </a:rPr>
              <a:t> Long-form, </a:t>
            </a:r>
            <a:r>
              <a:rPr lang="en-US" dirty="0">
                <a:ea typeface="ＭＳ Ｐゴシック" pitchFamily="34" charset="-128"/>
              </a:rPr>
              <a:t>peer-reviewed </a:t>
            </a:r>
            <a:r>
              <a:rPr lang="en-US" dirty="0" smtClean="0">
                <a:ea typeface="ＭＳ Ｐゴシック" pitchFamily="34" charset="-128"/>
              </a:rPr>
              <a:t>content </a:t>
            </a:r>
            <a:r>
              <a:rPr lang="en-US" dirty="0">
                <a:ea typeface="ＭＳ Ｐゴシック" pitchFamily="34" charset="-128"/>
              </a:rPr>
              <a:t>that </a:t>
            </a:r>
            <a:r>
              <a:rPr lang="en-US" dirty="0" smtClean="0">
                <a:ea typeface="ＭＳ Ｐゴシック" pitchFamily="34" charset="-128"/>
              </a:rPr>
              <a:t>supports </a:t>
            </a:r>
            <a:r>
              <a:rPr lang="en-US" dirty="0">
                <a:ea typeface="ＭＳ Ｐゴシック" pitchFamily="34" charset="-128"/>
              </a:rPr>
              <a:t>academic research and </a:t>
            </a:r>
            <a:r>
              <a:rPr lang="en-US" dirty="0" smtClean="0">
                <a:ea typeface="ＭＳ Ｐゴシック" pitchFamily="34" charset="-128"/>
              </a:rPr>
              <a:t>learning</a:t>
            </a:r>
          </a:p>
          <a:p>
            <a:pPr>
              <a:buFont typeface="Arial" pitchFamily="34" charset="0"/>
              <a:buChar char="•"/>
            </a:pPr>
            <a:r>
              <a:rPr lang="en-US" dirty="0" smtClean="0">
                <a:ea typeface="ＭＳ Ｐゴシック" pitchFamily="34" charset="-128"/>
              </a:rPr>
              <a:t> </a:t>
            </a:r>
            <a:r>
              <a:rPr lang="en-US" dirty="0">
                <a:ea typeface="ＭＳ Ｐゴシック" pitchFamily="34" charset="-128"/>
              </a:rPr>
              <a:t> Deep commitment to excellence, scholarship, and expertise</a:t>
            </a:r>
          </a:p>
          <a:p>
            <a:pPr>
              <a:buFont typeface="Arial" pitchFamily="34" charset="0"/>
              <a:buChar char="•"/>
            </a:pPr>
            <a:r>
              <a:rPr lang="en-US" dirty="0" smtClean="0">
                <a:ea typeface="ＭＳ Ｐゴシック" pitchFamily="34" charset="-128"/>
              </a:rPr>
              <a:t> Focus on beginning stages of the research journey. </a:t>
            </a:r>
            <a:endParaRPr lang="en-US" dirty="0">
              <a:ea typeface="ＭＳ Ｐゴシック" pitchFamily="34" charset="-128"/>
            </a:endParaRPr>
          </a:p>
          <a:p>
            <a:pPr>
              <a:buFont typeface="Arial" pitchFamily="34" charset="0"/>
              <a:buChar char="•"/>
            </a:pPr>
            <a:r>
              <a:rPr lang="en-US" dirty="0" smtClean="0">
                <a:ea typeface="ＭＳ Ｐゴシック" pitchFamily="34" charset="-128"/>
              </a:rPr>
              <a:t> Digital; </a:t>
            </a:r>
            <a:r>
              <a:rPr lang="en-US" dirty="0">
                <a:ea typeface="ＭＳ Ｐゴシック" pitchFamily="34" charset="-128"/>
              </a:rPr>
              <a:t>continuously </a:t>
            </a:r>
            <a:r>
              <a:rPr lang="en-US" dirty="0" smtClean="0">
                <a:ea typeface="ＭＳ Ｐゴシック" pitchFamily="34" charset="-128"/>
              </a:rPr>
              <a:t>updated; </a:t>
            </a:r>
            <a:r>
              <a:rPr lang="en-US" dirty="0">
                <a:ea typeface="ＭＳ Ｐゴシック" pitchFamily="34" charset="-128"/>
              </a:rPr>
              <a:t>by </a:t>
            </a:r>
            <a:r>
              <a:rPr lang="en-US" dirty="0" smtClean="0">
                <a:ea typeface="ＭＳ Ｐゴシック" pitchFamily="34" charset="-128"/>
              </a:rPr>
              <a:t>invitation</a:t>
            </a:r>
          </a:p>
          <a:p>
            <a:pPr marL="0" indent="0">
              <a:buNone/>
            </a:pPr>
            <a:endParaRPr lang="en-US" dirty="0" smtClean="0">
              <a:ea typeface="ＭＳ Ｐゴシック" pitchFamily="34" charset="-128"/>
            </a:endParaRPr>
          </a:p>
          <a:p>
            <a:pPr marL="0" indent="0">
              <a:buNone/>
            </a:pPr>
            <a:endParaRPr lang="en-US" dirty="0"/>
          </a:p>
        </p:txBody>
      </p:sp>
      <p:grpSp>
        <p:nvGrpSpPr>
          <p:cNvPr id="7" name="Group 6"/>
          <p:cNvGrpSpPr/>
          <p:nvPr/>
        </p:nvGrpSpPr>
        <p:grpSpPr>
          <a:xfrm>
            <a:off x="6339893" y="2117607"/>
            <a:ext cx="2698676" cy="3046804"/>
            <a:chOff x="5813209" y="1845734"/>
            <a:chExt cx="3201983" cy="3811811"/>
          </a:xfrm>
        </p:grpSpPr>
        <p:pic>
          <p:nvPicPr>
            <p:cNvPr id="14" name="Picture 1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966" y="3657939"/>
              <a:ext cx="996934" cy="9969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4873" y="4329602"/>
              <a:ext cx="1080776" cy="108077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3209" y="2897755"/>
              <a:ext cx="1121285" cy="11212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1">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69572" y="1845734"/>
              <a:ext cx="1052320" cy="10523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0002" y="2547930"/>
              <a:ext cx="1210919" cy="11016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18676" y="3115755"/>
              <a:ext cx="1196516" cy="10675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20535" y="4654633"/>
              <a:ext cx="998141" cy="10029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57653766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164" y="407894"/>
            <a:ext cx="6937375" cy="1270000"/>
          </a:xfrm>
        </p:spPr>
        <p:txBody>
          <a:bodyPr/>
          <a:lstStyle/>
          <a:p>
            <a:r>
              <a:rPr lang="en-US" sz="3200" dirty="0" smtClean="0">
                <a:solidFill>
                  <a:schemeClr val="accent1">
                    <a:lumMod val="50000"/>
                  </a:schemeClr>
                </a:solidFill>
                <a:latin typeface="Calibri Light" pitchFamily="34" charset="0"/>
              </a:rPr>
              <a:t>Digital publishing </a:t>
            </a:r>
            <a:r>
              <a:rPr lang="en-US" sz="3200" dirty="0">
                <a:solidFill>
                  <a:schemeClr val="accent1">
                    <a:lumMod val="50000"/>
                  </a:schemeClr>
                </a:solidFill>
                <a:latin typeface="Calibri Light" pitchFamily="34" charset="0"/>
              </a:rPr>
              <a:t>m</a:t>
            </a:r>
            <a:r>
              <a:rPr lang="en-US" sz="3200" dirty="0" smtClean="0">
                <a:solidFill>
                  <a:schemeClr val="accent1">
                    <a:lumMod val="50000"/>
                  </a:schemeClr>
                </a:solidFill>
                <a:latin typeface="Calibri Light" pitchFamily="34" charset="0"/>
              </a:rPr>
              <a:t>odel</a:t>
            </a:r>
            <a:r>
              <a:rPr lang="en-US" sz="3200" dirty="0" smtClean="0">
                <a:solidFill>
                  <a:schemeClr val="accent2"/>
                </a:solidFill>
                <a:latin typeface="Calibri Light" pitchFamily="34" charset="0"/>
              </a:rPr>
              <a:t>	</a:t>
            </a:r>
            <a:endParaRPr lang="en-US" sz="3200" dirty="0">
              <a:solidFill>
                <a:schemeClr val="accent2"/>
              </a:solidFill>
              <a:latin typeface="Calibri Light" pitchFamily="34" charset="0"/>
            </a:endParaRPr>
          </a:p>
        </p:txBody>
      </p:sp>
      <p:sp>
        <p:nvSpPr>
          <p:cNvPr id="3" name="Content Placeholder 2"/>
          <p:cNvSpPr>
            <a:spLocks noGrp="1"/>
          </p:cNvSpPr>
          <p:nvPr>
            <p:ph idx="1"/>
          </p:nvPr>
        </p:nvSpPr>
        <p:spPr>
          <a:xfrm>
            <a:off x="1009764" y="2116138"/>
            <a:ext cx="7424529" cy="3489532"/>
          </a:xfrm>
        </p:spPr>
        <p:txBody>
          <a:bodyPr/>
          <a:lstStyle/>
          <a:p>
            <a:pPr marL="457200" indent="-457200">
              <a:buClr>
                <a:schemeClr val="accent2"/>
              </a:buClr>
              <a:buFont typeface="+mj-lt"/>
              <a:buAutoNum type="arabicPeriod"/>
            </a:pPr>
            <a:r>
              <a:rPr lang="en-US" dirty="0" smtClean="0">
                <a:latin typeface="Calibri" pitchFamily="34" charset="0"/>
              </a:rPr>
              <a:t>Appoint an Editor-in-Chief and Editorial Board</a:t>
            </a:r>
          </a:p>
          <a:p>
            <a:pPr marL="457200" indent="-457200">
              <a:buClr>
                <a:schemeClr val="accent2"/>
              </a:buClr>
              <a:buFont typeface="+mj-lt"/>
              <a:buAutoNum type="arabicPeriod"/>
            </a:pPr>
            <a:r>
              <a:rPr lang="en-US" dirty="0" smtClean="0">
                <a:latin typeface="Calibri" pitchFamily="34" charset="0"/>
              </a:rPr>
              <a:t>Develop conceptual framework</a:t>
            </a:r>
          </a:p>
          <a:p>
            <a:pPr marL="457200" indent="-457200">
              <a:buClr>
                <a:schemeClr val="accent2"/>
              </a:buClr>
              <a:buFont typeface="+mj-lt"/>
              <a:buAutoNum type="arabicPeriod"/>
            </a:pPr>
            <a:r>
              <a:rPr lang="en-US" dirty="0" smtClean="0">
                <a:latin typeface="Calibri" pitchFamily="34" charset="0"/>
              </a:rPr>
              <a:t>Invite authors</a:t>
            </a:r>
          </a:p>
          <a:p>
            <a:pPr marL="457200" indent="-457200">
              <a:buClr>
                <a:schemeClr val="accent2"/>
              </a:buClr>
              <a:buFont typeface="+mj-lt"/>
              <a:buAutoNum type="arabicPeriod"/>
            </a:pPr>
            <a:r>
              <a:rPr lang="en-US" dirty="0" smtClean="0">
                <a:latin typeface="Calibri" pitchFamily="34" charset="0"/>
              </a:rPr>
              <a:t>Peer-review contributions</a:t>
            </a:r>
          </a:p>
          <a:p>
            <a:pPr marL="457200" indent="-457200">
              <a:buClr>
                <a:schemeClr val="accent2"/>
              </a:buClr>
              <a:buFont typeface="+mj-lt"/>
              <a:buAutoNum type="arabicPeriod"/>
            </a:pPr>
            <a:r>
              <a:rPr lang="en-US" dirty="0" smtClean="0">
                <a:latin typeface="Calibri" pitchFamily="34" charset="0"/>
              </a:rPr>
              <a:t>Regular review of progress to determine new topics and update priorities</a:t>
            </a:r>
          </a:p>
          <a:p>
            <a:pPr marL="457200" indent="-457200">
              <a:buClr>
                <a:schemeClr val="accent2"/>
              </a:buClr>
              <a:buFont typeface="+mj-lt"/>
              <a:buAutoNum type="arabicPeriod"/>
            </a:pPr>
            <a:r>
              <a:rPr lang="en-US" dirty="0" smtClean="0">
                <a:latin typeface="Calibri" pitchFamily="34" charset="0"/>
              </a:rPr>
              <a:t>Commission new articles or updates based on user feedback</a:t>
            </a:r>
            <a:endParaRPr lang="en-US" dirty="0">
              <a:latin typeface="Calibri" pitchFamily="34" charset="0"/>
            </a:endParaRPr>
          </a:p>
        </p:txBody>
      </p:sp>
    </p:spTree>
    <p:extLst>
      <p:ext uri="{BB962C8B-B14F-4D97-AF65-F5344CB8AC3E}">
        <p14:creationId xmlns:p14="http://schemas.microsoft.com/office/powerpoint/2010/main" val="3236911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1" name="Rectangle 4"/>
          <p:cNvSpPr>
            <a:spLocks noGrp="1"/>
          </p:cNvSpPr>
          <p:nvPr>
            <p:ph type="ctrTitle"/>
          </p:nvPr>
        </p:nvSpPr>
        <p:spPr/>
        <p:txBody>
          <a:bodyPr/>
          <a:lstStyle/>
          <a:p>
            <a:pPr algn="ctr"/>
            <a:r>
              <a:rPr lang="en-US" sz="4000" dirty="0" smtClean="0">
                <a:latin typeface="Cambria" pitchFamily="18" charset="0"/>
              </a:rPr>
              <a:t> </a:t>
            </a:r>
          </a:p>
        </p:txBody>
      </p:sp>
      <p:sp>
        <p:nvSpPr>
          <p:cNvPr id="1085442" name="Rectangle 5"/>
          <p:cNvSpPr>
            <a:spLocks noGrp="1"/>
          </p:cNvSpPr>
          <p:nvPr>
            <p:ph type="subTitle" idx="1"/>
          </p:nvPr>
        </p:nvSpPr>
        <p:spPr/>
        <p:txBody>
          <a:bodyPr/>
          <a:lstStyle/>
          <a:p>
            <a:endParaRPr lang="en-US" dirty="0" smtClean="0">
              <a:solidFill>
                <a:schemeClr val="tx1"/>
              </a:solidFill>
              <a:latin typeface="Cambria" pitchFamily="18" charset="0"/>
            </a:endParaRPr>
          </a:p>
          <a:p>
            <a:r>
              <a:rPr lang="en-US" dirty="0" smtClean="0">
                <a:solidFill>
                  <a:schemeClr val="tx1"/>
                </a:solidFill>
                <a:latin typeface="Cambria" pitchFamily="18" charset="0"/>
              </a:rPr>
              <a:t> </a:t>
            </a:r>
          </a:p>
        </p:txBody>
      </p:sp>
      <p:sp>
        <p:nvSpPr>
          <p:cNvPr id="2" name="TextBox 1"/>
          <p:cNvSpPr txBox="1"/>
          <p:nvPr/>
        </p:nvSpPr>
        <p:spPr>
          <a:xfrm>
            <a:off x="1261240" y="3146653"/>
            <a:ext cx="6842235" cy="2862322"/>
          </a:xfrm>
          <a:prstGeom prst="rect">
            <a:avLst/>
          </a:prstGeom>
          <a:noFill/>
        </p:spPr>
        <p:txBody>
          <a:bodyPr wrap="square" rtlCol="0">
            <a:spAutoFit/>
          </a:bodyPr>
          <a:lstStyle/>
          <a:p>
            <a:pPr algn="ctr" defTabSz="914400"/>
            <a:r>
              <a:rPr lang="en-US" sz="6000" b="1" dirty="0" smtClean="0">
                <a:solidFill>
                  <a:schemeClr val="tx1">
                    <a:lumMod val="90000"/>
                    <a:lumOff val="10000"/>
                  </a:schemeClr>
                </a:solidFill>
                <a:latin typeface="Calibri" pitchFamily="34" charset="0"/>
              </a:rPr>
              <a:t>Oxford University Press</a:t>
            </a:r>
          </a:p>
          <a:p>
            <a:pPr algn="ctr" defTabSz="914400"/>
            <a:r>
              <a:rPr lang="en-US" sz="6000" b="1" dirty="0" smtClean="0">
                <a:solidFill>
                  <a:schemeClr val="tx1">
                    <a:lumMod val="90000"/>
                    <a:lumOff val="10000"/>
                  </a:schemeClr>
                </a:solidFill>
                <a:latin typeface="Calibri" pitchFamily="34" charset="0"/>
              </a:rPr>
              <a:t>Products</a:t>
            </a:r>
            <a:endParaRPr lang="en-US" sz="6000" b="1" dirty="0">
              <a:solidFill>
                <a:schemeClr val="tx1">
                  <a:lumMod val="90000"/>
                  <a:lumOff val="10000"/>
                </a:schemeClr>
              </a:solidFill>
              <a:latin typeface="Calibri" pitchFamily="34" charset="0"/>
            </a:endParaRPr>
          </a:p>
        </p:txBody>
      </p:sp>
    </p:spTree>
    <p:extLst>
      <p:ext uri="{BB962C8B-B14F-4D97-AF65-F5344CB8AC3E}">
        <p14:creationId xmlns:p14="http://schemas.microsoft.com/office/powerpoint/2010/main" val="37587584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2"/>
                </a:solidFill>
              </a:rPr>
              <a:t>Global network of research</a:t>
            </a:r>
            <a:endParaRPr lang="en-US" sz="3200" dirty="0">
              <a:solidFill>
                <a:schemeClr val="accent2"/>
              </a:solidFill>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2340803"/>
            <a:ext cx="6896100" cy="349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11016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81401"/>
            <a:ext cx="7772400" cy="1470025"/>
          </a:xfrm>
        </p:spPr>
        <p:txBody>
          <a:bodyPr>
            <a:normAutofit fontScale="90000"/>
          </a:bodyPr>
          <a:lstStyle/>
          <a:p>
            <a:r>
              <a:rPr lang="en-US" sz="7200" dirty="0" smtClean="0">
                <a:solidFill>
                  <a:schemeClr val="accent1">
                    <a:lumMod val="50000"/>
                  </a:schemeClr>
                </a:solidFill>
              </a:rPr>
              <a:t>Oxford Bibliographies</a:t>
            </a:r>
            <a:endParaRPr lang="en-US" sz="7200" dirty="0">
              <a:solidFill>
                <a:schemeClr val="accent1">
                  <a:lumMod val="50000"/>
                </a:schemeClr>
              </a:solidFill>
            </a:endParaRPr>
          </a:p>
        </p:txBody>
      </p:sp>
      <p:sp>
        <p:nvSpPr>
          <p:cNvPr id="3" name="Subtitle 2"/>
          <p:cNvSpPr>
            <a:spLocks noGrp="1"/>
          </p:cNvSpPr>
          <p:nvPr>
            <p:ph type="subTitle" idx="1"/>
          </p:nvPr>
        </p:nvSpPr>
        <p:spPr>
          <a:xfrm>
            <a:off x="825038" y="4455623"/>
            <a:ext cx="7543800" cy="1653631"/>
          </a:xfrm>
        </p:spPr>
        <p:txBody>
          <a:bodyPr>
            <a:normAutofit/>
          </a:bodyPr>
          <a:lstStyle/>
          <a:p>
            <a:r>
              <a:rPr lang="en-US" sz="3000" b="1" dirty="0" smtClean="0"/>
              <a:t> </a:t>
            </a:r>
          </a:p>
          <a:p>
            <a:r>
              <a:rPr lang="en-US" dirty="0" smtClean="0"/>
              <a:t> </a:t>
            </a:r>
          </a:p>
          <a:p>
            <a:r>
              <a:rPr lang="en-US" i="1" cap="none" dirty="0" smtClean="0"/>
              <a:t> </a:t>
            </a:r>
          </a:p>
        </p:txBody>
      </p:sp>
    </p:spTree>
    <p:extLst>
      <p:ext uri="{BB962C8B-B14F-4D97-AF65-F5344CB8AC3E}">
        <p14:creationId xmlns:p14="http://schemas.microsoft.com/office/powerpoint/2010/main" val="107079429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1"/>
                </a:solidFill>
              </a:rPr>
              <a:t>Oxford Bibliographies: What is it?</a:t>
            </a:r>
            <a:endParaRPr lang="en-US" sz="3200" dirty="0">
              <a:solidFill>
                <a:schemeClr val="accent1"/>
              </a:solidFill>
            </a:endParaRPr>
          </a:p>
        </p:txBody>
      </p:sp>
      <p:sp>
        <p:nvSpPr>
          <p:cNvPr id="3" name="Content Placeholder 2"/>
          <p:cNvSpPr>
            <a:spLocks noGrp="1"/>
          </p:cNvSpPr>
          <p:nvPr>
            <p:ph idx="1"/>
          </p:nvPr>
        </p:nvSpPr>
        <p:spPr>
          <a:xfrm>
            <a:off x="822960" y="1923393"/>
            <a:ext cx="5871653" cy="4196360"/>
          </a:xfrm>
        </p:spPr>
        <p:txBody>
          <a:bodyPr>
            <a:normAutofit/>
          </a:bodyPr>
          <a:lstStyle/>
          <a:p>
            <a:pPr>
              <a:buFont typeface="Wingdings" pitchFamily="2" charset="2"/>
              <a:buChar char="§"/>
            </a:pPr>
            <a:r>
              <a:rPr lang="en-US" dirty="0" smtClean="0"/>
              <a:t> </a:t>
            </a:r>
            <a:r>
              <a:rPr lang="en-US" sz="1800" dirty="0" smtClean="0"/>
              <a:t>Guides research </a:t>
            </a:r>
            <a:r>
              <a:rPr lang="en-US" sz="1800" dirty="0"/>
              <a:t>through growing mass of academic output </a:t>
            </a:r>
            <a:endParaRPr lang="en-US" sz="1800" dirty="0" smtClean="0"/>
          </a:p>
          <a:p>
            <a:pPr>
              <a:buFont typeface="Wingdings" pitchFamily="2" charset="2"/>
              <a:buChar char="§"/>
            </a:pPr>
            <a:r>
              <a:rPr lang="en-US" sz="1800" dirty="0"/>
              <a:t> </a:t>
            </a:r>
            <a:r>
              <a:rPr lang="en-US" sz="1800" dirty="0" smtClean="0"/>
              <a:t>Reproduces the experience of asking an expert for recommendations</a:t>
            </a:r>
          </a:p>
          <a:p>
            <a:pPr>
              <a:buFont typeface="Wingdings" pitchFamily="2" charset="2"/>
              <a:buChar char="§"/>
            </a:pPr>
            <a:r>
              <a:rPr lang="en-US" sz="1800" dirty="0"/>
              <a:t> </a:t>
            </a:r>
            <a:r>
              <a:rPr lang="en-US" sz="1800" dirty="0" smtClean="0"/>
              <a:t>By invitation, only online, double peer-review</a:t>
            </a:r>
          </a:p>
          <a:p>
            <a:pPr>
              <a:buFont typeface="Wingdings" pitchFamily="2" charset="2"/>
              <a:buChar char="§"/>
            </a:pPr>
            <a:r>
              <a:rPr lang="en-US" sz="1800" dirty="0"/>
              <a:t> </a:t>
            </a:r>
            <a:r>
              <a:rPr lang="en-US" sz="1800" dirty="0" smtClean="0"/>
              <a:t>Helps researchers save time and increase productivity </a:t>
            </a:r>
            <a:endParaRPr lang="en-US" sz="1800" dirty="0"/>
          </a:p>
        </p:txBody>
      </p:sp>
      <p:sp>
        <p:nvSpPr>
          <p:cNvPr id="16" name="Date Placeholder 15"/>
          <p:cNvSpPr>
            <a:spLocks noGrp="1"/>
          </p:cNvSpPr>
          <p:nvPr>
            <p:ph type="dt" sz="half" idx="10"/>
          </p:nvPr>
        </p:nvSpPr>
        <p:spPr/>
        <p:txBody>
          <a:bodyPr/>
          <a:lstStyle/>
          <a:p>
            <a:endParaRPr lang="en-US" dirty="0"/>
          </a:p>
        </p:txBody>
      </p:sp>
      <p:sp>
        <p:nvSpPr>
          <p:cNvPr id="17" name="Footer Placeholder 16"/>
          <p:cNvSpPr>
            <a:spLocks noGrp="1"/>
          </p:cNvSpPr>
          <p:nvPr>
            <p:ph type="ftr" sz="quarter" idx="11"/>
          </p:nvPr>
        </p:nvSpPr>
        <p:spPr/>
        <p:txBody>
          <a:bodyPr/>
          <a:lstStyle/>
          <a:p>
            <a:endParaRPr lang="en-US" dirty="0"/>
          </a:p>
        </p:txBody>
      </p:sp>
      <p:sp>
        <p:nvSpPr>
          <p:cNvPr id="18" name="Slide Number Placeholder 17"/>
          <p:cNvSpPr>
            <a:spLocks noGrp="1"/>
          </p:cNvSpPr>
          <p:nvPr>
            <p:ph type="sldNum" sz="quarter" idx="12"/>
          </p:nvPr>
        </p:nvSpPr>
        <p:spPr/>
        <p:txBody>
          <a:bodyPr/>
          <a:lstStyle/>
          <a:p>
            <a:fld id="{80654734-1DD6-4284-BE1A-1A0BCE67E59F}" type="slidenum">
              <a:rPr lang="en-US" smtClean="0"/>
              <a:pPr/>
              <a:t>112</a:t>
            </a:fld>
            <a:endParaRPr lang="en-US"/>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810" t="9973" r="25177" b="7167"/>
          <a:stretch/>
        </p:blipFill>
        <p:spPr bwMode="auto">
          <a:xfrm>
            <a:off x="6766559" y="1859385"/>
            <a:ext cx="2040603" cy="1864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36" t="10384" r="27901" b="5853"/>
          <a:stretch/>
        </p:blipFill>
        <p:spPr bwMode="auto">
          <a:xfrm>
            <a:off x="6536303" y="3890123"/>
            <a:ext cx="1721850" cy="1772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649" t="9934" r="28228" b="6281"/>
          <a:stretch/>
        </p:blipFill>
        <p:spPr bwMode="auto">
          <a:xfrm>
            <a:off x="7563022" y="4634751"/>
            <a:ext cx="1390262" cy="1485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22619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654734-1DD6-4284-BE1A-1A0BCE67E59F}" type="slidenum">
              <a:rPr lang="en-US" smtClean="0"/>
              <a:pPr/>
              <a:t>113</a:t>
            </a:fld>
            <a:endParaRPr lang="en-US"/>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939" t="10434" r="27643" b="6248"/>
          <a:stretch/>
        </p:blipFill>
        <p:spPr bwMode="auto">
          <a:xfrm>
            <a:off x="348860" y="295274"/>
            <a:ext cx="5586307" cy="5764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flipV="1">
            <a:off x="3476625" y="2214220"/>
            <a:ext cx="3167366" cy="3289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686300" y="3248025"/>
            <a:ext cx="1895475" cy="666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171950" y="4314825"/>
            <a:ext cx="2409825" cy="304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14825" y="4972050"/>
            <a:ext cx="2505075" cy="2476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677025" y="1880367"/>
            <a:ext cx="1857375" cy="830997"/>
          </a:xfrm>
          <a:prstGeom prst="rect">
            <a:avLst/>
          </a:prstGeom>
          <a:noFill/>
        </p:spPr>
        <p:txBody>
          <a:bodyPr wrap="square" rtlCol="0">
            <a:spAutoFit/>
          </a:bodyPr>
          <a:lstStyle/>
          <a:p>
            <a:r>
              <a:rPr lang="en-US" sz="1200" b="1" dirty="0" smtClean="0"/>
              <a:t>Headings</a:t>
            </a:r>
            <a:r>
              <a:rPr lang="en-US" sz="1200" dirty="0" smtClean="0"/>
              <a:t> concisely identify the type of resource or area of scholarship</a:t>
            </a:r>
            <a:endParaRPr lang="en-US" sz="1200" dirty="0"/>
          </a:p>
        </p:txBody>
      </p:sp>
      <p:sp>
        <p:nvSpPr>
          <p:cNvPr id="24" name="TextBox 23"/>
          <p:cNvSpPr txBox="1"/>
          <p:nvPr/>
        </p:nvSpPr>
        <p:spPr>
          <a:xfrm>
            <a:off x="6581775" y="2991534"/>
            <a:ext cx="2200276" cy="646331"/>
          </a:xfrm>
          <a:prstGeom prst="rect">
            <a:avLst/>
          </a:prstGeom>
          <a:noFill/>
        </p:spPr>
        <p:txBody>
          <a:bodyPr wrap="square" rtlCol="0">
            <a:spAutoFit/>
          </a:bodyPr>
          <a:lstStyle/>
          <a:p>
            <a:r>
              <a:rPr lang="en-US" sz="1200" b="1" dirty="0" smtClean="0"/>
              <a:t>Commentary</a:t>
            </a:r>
            <a:r>
              <a:rPr lang="en-US" sz="1200" dirty="0" smtClean="0"/>
              <a:t> provides context and recommendations to guide users through the cited sources</a:t>
            </a:r>
            <a:endParaRPr lang="en-US" sz="1200" dirty="0"/>
          </a:p>
        </p:txBody>
      </p:sp>
      <p:sp>
        <p:nvSpPr>
          <p:cNvPr id="25" name="TextBox 24"/>
          <p:cNvSpPr txBox="1"/>
          <p:nvPr/>
        </p:nvSpPr>
        <p:spPr>
          <a:xfrm>
            <a:off x="6643991" y="4020234"/>
            <a:ext cx="2075844" cy="646331"/>
          </a:xfrm>
          <a:prstGeom prst="rect">
            <a:avLst/>
          </a:prstGeom>
          <a:noFill/>
        </p:spPr>
        <p:txBody>
          <a:bodyPr wrap="square" rtlCol="0">
            <a:spAutoFit/>
          </a:bodyPr>
          <a:lstStyle/>
          <a:p>
            <a:r>
              <a:rPr lang="en-US" sz="1200" b="1" dirty="0" smtClean="0"/>
              <a:t>Citations</a:t>
            </a:r>
            <a:r>
              <a:rPr lang="en-US" sz="1200" dirty="0" smtClean="0"/>
              <a:t> provide selective list of best and most useful resources available</a:t>
            </a:r>
            <a:endParaRPr lang="en-US" sz="1200" dirty="0"/>
          </a:p>
        </p:txBody>
      </p:sp>
      <p:sp>
        <p:nvSpPr>
          <p:cNvPr id="27" name="TextBox 26"/>
          <p:cNvSpPr txBox="1"/>
          <p:nvPr/>
        </p:nvSpPr>
        <p:spPr>
          <a:xfrm>
            <a:off x="6829425" y="4895850"/>
            <a:ext cx="1704975" cy="1015663"/>
          </a:xfrm>
          <a:prstGeom prst="rect">
            <a:avLst/>
          </a:prstGeom>
          <a:noFill/>
        </p:spPr>
        <p:txBody>
          <a:bodyPr wrap="square" rtlCol="0">
            <a:spAutoFit/>
          </a:bodyPr>
          <a:lstStyle/>
          <a:p>
            <a:r>
              <a:rPr lang="en-US" sz="1200" b="1" dirty="0" smtClean="0"/>
              <a:t>Annotations</a:t>
            </a:r>
            <a:r>
              <a:rPr lang="en-US" sz="1200" dirty="0" smtClean="0"/>
              <a:t> provide more information about each work and guidance on why it is important or useful</a:t>
            </a:r>
            <a:endParaRPr lang="en-US" sz="1200" dirty="0"/>
          </a:p>
        </p:txBody>
      </p:sp>
    </p:spTree>
    <p:extLst>
      <p:ext uri="{BB962C8B-B14F-4D97-AF65-F5344CB8AC3E}">
        <p14:creationId xmlns:p14="http://schemas.microsoft.com/office/powerpoint/2010/main" val="210746926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1" dirty="0" smtClean="0">
                <a:solidFill>
                  <a:schemeClr val="accent1">
                    <a:lumMod val="50000"/>
                  </a:schemeClr>
                </a:solidFill>
              </a:rPr>
              <a:t>Oxford Bibliographies: International authorship</a:t>
            </a:r>
            <a:endParaRPr lang="en-US" sz="3200" i="1" dirty="0">
              <a:solidFill>
                <a:schemeClr val="accent1">
                  <a:lumMod val="50000"/>
                </a:schemeClr>
              </a:solidFill>
            </a:endParaRPr>
          </a:p>
        </p:txBody>
      </p:sp>
      <p:sp>
        <p:nvSpPr>
          <p:cNvPr id="3" name="Content Placeholder 2"/>
          <p:cNvSpPr>
            <a:spLocks noGrp="1"/>
          </p:cNvSpPr>
          <p:nvPr>
            <p:ph idx="1"/>
          </p:nvPr>
        </p:nvSpPr>
        <p:spPr>
          <a:xfrm>
            <a:off x="5535168" y="1972604"/>
            <a:ext cx="3232867" cy="2757892"/>
          </a:xfrm>
          <a:solidFill>
            <a:schemeClr val="bg2">
              <a:lumMod val="90000"/>
            </a:schemeClr>
          </a:solidFill>
          <a:effectLst>
            <a:outerShdw blurRad="50800" dist="38100" dir="8100000" algn="tr" rotWithShape="0">
              <a:prstClr val="black">
                <a:alpha val="40000"/>
              </a:prstClr>
            </a:outerShdw>
            <a:softEdge rad="12700"/>
          </a:effectLst>
        </p:spPr>
        <p:txBody>
          <a:bodyPr>
            <a:normAutofit/>
          </a:bodyPr>
          <a:lstStyle/>
          <a:p>
            <a:pPr marL="0" indent="0" algn="ctr">
              <a:lnSpc>
                <a:spcPct val="110000"/>
              </a:lnSpc>
              <a:spcAft>
                <a:spcPts val="600"/>
              </a:spcAft>
              <a:buNone/>
            </a:pPr>
            <a:r>
              <a:rPr lang="en-US" b="1" dirty="0" smtClean="0">
                <a:solidFill>
                  <a:schemeClr val="accent2"/>
                </a:solidFill>
              </a:rPr>
              <a:t>By the numbers</a:t>
            </a:r>
          </a:p>
          <a:p>
            <a:pPr marL="0" indent="0" algn="ctr">
              <a:lnSpc>
                <a:spcPct val="110000"/>
              </a:lnSpc>
              <a:spcBef>
                <a:spcPts val="0"/>
              </a:spcBef>
              <a:spcAft>
                <a:spcPts val="0"/>
              </a:spcAft>
              <a:buNone/>
            </a:pPr>
            <a:r>
              <a:rPr lang="en-US" sz="1200" b="1" dirty="0" smtClean="0">
                <a:solidFill>
                  <a:schemeClr val="accent2"/>
                </a:solidFill>
              </a:rPr>
              <a:t>41</a:t>
            </a:r>
            <a:r>
              <a:rPr lang="en-US" sz="1200" dirty="0" smtClean="0">
                <a:solidFill>
                  <a:schemeClr val="accent2"/>
                </a:solidFill>
              </a:rPr>
              <a:t> </a:t>
            </a:r>
            <a:r>
              <a:rPr lang="en-US" sz="1200" dirty="0" smtClean="0"/>
              <a:t>subjects</a:t>
            </a:r>
          </a:p>
          <a:p>
            <a:pPr marL="0" indent="0" algn="ctr">
              <a:lnSpc>
                <a:spcPct val="110000"/>
              </a:lnSpc>
              <a:spcBef>
                <a:spcPts val="0"/>
              </a:spcBef>
              <a:spcAft>
                <a:spcPts val="0"/>
              </a:spcAft>
              <a:buNone/>
            </a:pPr>
            <a:r>
              <a:rPr lang="en-US" sz="1200" b="1" dirty="0" smtClean="0">
                <a:solidFill>
                  <a:schemeClr val="accent2"/>
                </a:solidFill>
              </a:rPr>
              <a:t>8,500</a:t>
            </a:r>
            <a:r>
              <a:rPr lang="en-US" sz="1200" dirty="0" smtClean="0"/>
              <a:t> articles signed</a:t>
            </a:r>
          </a:p>
          <a:p>
            <a:pPr marL="201168" lvl="1" indent="0" algn="ctr">
              <a:lnSpc>
                <a:spcPct val="110000"/>
              </a:lnSpc>
              <a:spcBef>
                <a:spcPts val="0"/>
              </a:spcBef>
              <a:spcAft>
                <a:spcPts val="0"/>
              </a:spcAft>
              <a:buNone/>
            </a:pPr>
            <a:r>
              <a:rPr lang="en-US" sz="1200" b="1" dirty="0" smtClean="0">
                <a:solidFill>
                  <a:schemeClr val="accent2"/>
                </a:solidFill>
              </a:rPr>
              <a:t>5,325</a:t>
            </a:r>
            <a:r>
              <a:rPr lang="en-US" sz="1200" dirty="0" smtClean="0"/>
              <a:t> articles published</a:t>
            </a:r>
          </a:p>
          <a:p>
            <a:pPr marL="201168" lvl="1" indent="0" algn="ctr">
              <a:lnSpc>
                <a:spcPct val="110000"/>
              </a:lnSpc>
              <a:spcBef>
                <a:spcPts val="0"/>
              </a:spcBef>
              <a:spcAft>
                <a:spcPts val="0"/>
              </a:spcAft>
              <a:buNone/>
            </a:pPr>
            <a:r>
              <a:rPr lang="en-US" sz="1200" b="1" dirty="0" smtClean="0">
                <a:solidFill>
                  <a:schemeClr val="accent2"/>
                </a:solidFill>
              </a:rPr>
              <a:t>29</a:t>
            </a:r>
            <a:r>
              <a:rPr lang="en-US" sz="1200" dirty="0" smtClean="0">
                <a:solidFill>
                  <a:schemeClr val="accent2"/>
                </a:solidFill>
              </a:rPr>
              <a:t> </a:t>
            </a:r>
            <a:r>
              <a:rPr lang="en-US" sz="1200" dirty="0" smtClean="0"/>
              <a:t>million words (</a:t>
            </a:r>
            <a:r>
              <a:rPr lang="en-US" sz="1200" i="1" dirty="0" smtClean="0"/>
              <a:t>65 printed volumes</a:t>
            </a:r>
            <a:r>
              <a:rPr lang="en-US" sz="1200" dirty="0" smtClean="0"/>
              <a:t>)</a:t>
            </a:r>
          </a:p>
          <a:p>
            <a:pPr marL="201168" lvl="1" indent="0" algn="ctr">
              <a:lnSpc>
                <a:spcPct val="110000"/>
              </a:lnSpc>
              <a:spcBef>
                <a:spcPts val="0"/>
              </a:spcBef>
              <a:spcAft>
                <a:spcPts val="0"/>
              </a:spcAft>
              <a:buNone/>
            </a:pPr>
            <a:r>
              <a:rPr lang="en-US" sz="1200" b="1" dirty="0" smtClean="0">
                <a:solidFill>
                  <a:schemeClr val="accent2"/>
                </a:solidFill>
              </a:rPr>
              <a:t>542,758</a:t>
            </a:r>
            <a:r>
              <a:rPr lang="en-US" sz="1200" dirty="0" smtClean="0"/>
              <a:t> recommended sources</a:t>
            </a:r>
          </a:p>
          <a:p>
            <a:pPr marL="201168" lvl="1" indent="0" algn="ctr">
              <a:lnSpc>
                <a:spcPct val="110000"/>
              </a:lnSpc>
              <a:spcBef>
                <a:spcPts val="0"/>
              </a:spcBef>
              <a:spcAft>
                <a:spcPts val="0"/>
              </a:spcAft>
              <a:buNone/>
            </a:pPr>
            <a:r>
              <a:rPr lang="en-US" sz="1200" b="1" dirty="0" smtClean="0">
                <a:solidFill>
                  <a:schemeClr val="accent2"/>
                </a:solidFill>
              </a:rPr>
              <a:t>6,000</a:t>
            </a:r>
            <a:r>
              <a:rPr lang="en-US" sz="1200" dirty="0" smtClean="0"/>
              <a:t> authors</a:t>
            </a:r>
          </a:p>
          <a:p>
            <a:pPr marL="201168" lvl="1" indent="0" algn="ctr">
              <a:lnSpc>
                <a:spcPct val="110000"/>
              </a:lnSpc>
              <a:spcBef>
                <a:spcPts val="0"/>
              </a:spcBef>
              <a:spcAft>
                <a:spcPts val="0"/>
              </a:spcAft>
              <a:buNone/>
            </a:pPr>
            <a:r>
              <a:rPr lang="en-US" sz="1200" b="1" dirty="0" smtClean="0">
                <a:solidFill>
                  <a:schemeClr val="accent2"/>
                </a:solidFill>
              </a:rPr>
              <a:t>170</a:t>
            </a:r>
            <a:r>
              <a:rPr lang="en-US" sz="1200" dirty="0" smtClean="0">
                <a:solidFill>
                  <a:schemeClr val="accent2"/>
                </a:solidFill>
              </a:rPr>
              <a:t> </a:t>
            </a:r>
            <a:r>
              <a:rPr lang="en-US" sz="1200" dirty="0" smtClean="0"/>
              <a:t>academic board members</a:t>
            </a:r>
            <a:endParaRPr lang="en-US" sz="1200" dirty="0"/>
          </a:p>
          <a:p>
            <a:pPr marL="201168" lvl="1" indent="0" algn="ctr">
              <a:lnSpc>
                <a:spcPct val="110000"/>
              </a:lnSpc>
              <a:spcBef>
                <a:spcPts val="0"/>
              </a:spcBef>
              <a:spcAft>
                <a:spcPts val="0"/>
              </a:spcAft>
              <a:buNone/>
            </a:pPr>
            <a:r>
              <a:rPr lang="en-US" sz="1200" b="1" dirty="0" smtClean="0">
                <a:solidFill>
                  <a:schemeClr val="accent2"/>
                </a:solidFill>
              </a:rPr>
              <a:t>54 </a:t>
            </a:r>
            <a:r>
              <a:rPr lang="en-US" sz="1200" dirty="0" smtClean="0"/>
              <a:t>countries</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654734-1DD6-4284-BE1A-1A0BCE67E59F}" type="slidenum">
              <a:rPr lang="en-US" smtClean="0"/>
              <a:pPr/>
              <a:t>114</a:t>
            </a:fld>
            <a:endParaRPr lang="en-US"/>
          </a:p>
        </p:txBody>
      </p:sp>
      <p:sp>
        <p:nvSpPr>
          <p:cNvPr id="4" name="TextBox 3"/>
          <p:cNvSpPr txBox="1"/>
          <p:nvPr/>
        </p:nvSpPr>
        <p:spPr>
          <a:xfrm>
            <a:off x="1014983" y="2039112"/>
            <a:ext cx="4764928" cy="2585323"/>
          </a:xfrm>
          <a:prstGeom prst="rect">
            <a:avLst/>
          </a:prstGeom>
          <a:noFill/>
        </p:spPr>
        <p:txBody>
          <a:bodyPr wrap="square" rtlCol="0">
            <a:spAutoFit/>
          </a:bodyPr>
          <a:lstStyle/>
          <a:p>
            <a:pPr>
              <a:buClr>
                <a:schemeClr val="accent2"/>
              </a:buClr>
            </a:pPr>
            <a:r>
              <a:rPr lang="en-US" b="1" dirty="0" smtClean="0">
                <a:solidFill>
                  <a:schemeClr val="tx1">
                    <a:lumMod val="75000"/>
                    <a:lumOff val="25000"/>
                  </a:schemeClr>
                </a:solidFill>
              </a:rPr>
              <a:t>How to tap into global network of authors?</a:t>
            </a:r>
          </a:p>
          <a:p>
            <a:pPr>
              <a:buClr>
                <a:schemeClr val="accent2"/>
              </a:buClr>
            </a:pPr>
            <a:endParaRPr lang="en-US" dirty="0">
              <a:solidFill>
                <a:schemeClr val="tx1">
                  <a:lumMod val="75000"/>
                  <a:lumOff val="25000"/>
                </a:schemeClr>
              </a:solidFill>
            </a:endParaRPr>
          </a:p>
          <a:p>
            <a:pPr marL="285750" indent="-285750">
              <a:buClr>
                <a:schemeClr val="accent2"/>
              </a:buClr>
              <a:buFont typeface="Wingdings" pitchFamily="2" charset="2"/>
              <a:buChar char="§"/>
            </a:pPr>
            <a:r>
              <a:rPr lang="en-US" dirty="0" smtClean="0">
                <a:solidFill>
                  <a:schemeClr val="tx1">
                    <a:lumMod val="75000"/>
                    <a:lumOff val="25000"/>
                  </a:schemeClr>
                </a:solidFill>
              </a:rPr>
              <a:t>Not well known outside US and UK</a:t>
            </a:r>
          </a:p>
          <a:p>
            <a:pPr marL="285750" indent="-285750">
              <a:buClr>
                <a:schemeClr val="accent2"/>
              </a:buClr>
              <a:buFont typeface="Wingdings" pitchFamily="2" charset="2"/>
              <a:buChar char="§"/>
            </a:pPr>
            <a:r>
              <a:rPr lang="en-US" dirty="0" smtClean="0">
                <a:solidFill>
                  <a:schemeClr val="tx1">
                    <a:lumMod val="75000"/>
                    <a:lumOff val="25000"/>
                  </a:schemeClr>
                </a:solidFill>
              </a:rPr>
              <a:t>Writing is in English</a:t>
            </a:r>
          </a:p>
          <a:p>
            <a:pPr marL="285750" indent="-285750">
              <a:buClr>
                <a:schemeClr val="accent2"/>
              </a:buClr>
              <a:buFont typeface="Wingdings" pitchFamily="2" charset="2"/>
              <a:buChar char="§"/>
            </a:pPr>
            <a:r>
              <a:rPr lang="en-US" dirty="0" smtClean="0">
                <a:solidFill>
                  <a:schemeClr val="tx1">
                    <a:lumMod val="75000"/>
                    <a:lumOff val="25000"/>
                  </a:schemeClr>
                </a:solidFill>
              </a:rPr>
              <a:t>Reference is not considered scholarship</a:t>
            </a:r>
          </a:p>
          <a:p>
            <a:pPr marL="285750" indent="-285750">
              <a:buClr>
                <a:schemeClr val="accent2"/>
              </a:buClr>
              <a:buFont typeface="Wingdings" pitchFamily="2" charset="2"/>
              <a:buChar char="§"/>
            </a:pPr>
            <a:r>
              <a:rPr lang="en-US" dirty="0" smtClean="0">
                <a:solidFill>
                  <a:schemeClr val="tx1">
                    <a:lumMod val="75000"/>
                    <a:lumOff val="25000"/>
                  </a:schemeClr>
                </a:solidFill>
              </a:rPr>
              <a:t>Online-only publication deters some authors</a:t>
            </a:r>
          </a:p>
          <a:p>
            <a:pPr marL="285750" indent="-285750">
              <a:buClr>
                <a:schemeClr val="accent2"/>
              </a:buClr>
              <a:buFont typeface="Wingdings" pitchFamily="2" charset="2"/>
              <a:buChar char="§"/>
            </a:pPr>
            <a:r>
              <a:rPr lang="en-US" dirty="0" smtClean="0">
                <a:solidFill>
                  <a:schemeClr val="tx1">
                    <a:lumMod val="75000"/>
                    <a:lumOff val="25000"/>
                  </a:schemeClr>
                </a:solidFill>
              </a:rPr>
              <a:t>Making connections </a:t>
            </a:r>
          </a:p>
          <a:p>
            <a:pPr marL="285750" indent="-285750">
              <a:buClr>
                <a:schemeClr val="accent2"/>
              </a:buClr>
              <a:buFont typeface="Wingdings" pitchFamily="2" charset="2"/>
              <a:buChar char="§"/>
            </a:pPr>
            <a:endParaRPr lang="en-US" dirty="0" smtClean="0">
              <a:solidFill>
                <a:schemeClr val="tx1">
                  <a:lumMod val="75000"/>
                  <a:lumOff val="25000"/>
                </a:schemeClr>
              </a:solidFill>
            </a:endParaRPr>
          </a:p>
          <a:p>
            <a:pPr marL="285750" indent="-285750">
              <a:buClr>
                <a:schemeClr val="accent2"/>
              </a:buClr>
              <a:buFont typeface="Wingdings" pitchFamily="2" charset="2"/>
              <a:buChar char="§"/>
            </a:pPr>
            <a:endParaRPr lang="en-US" dirty="0">
              <a:solidFill>
                <a:schemeClr val="tx1">
                  <a:lumMod val="75000"/>
                  <a:lumOff val="25000"/>
                </a:schemeClr>
              </a:solidFill>
            </a:endParaRPr>
          </a:p>
        </p:txBody>
      </p:sp>
    </p:spTree>
    <p:extLst>
      <p:ext uri="{BB962C8B-B14F-4D97-AF65-F5344CB8AC3E}">
        <p14:creationId xmlns:p14="http://schemas.microsoft.com/office/powerpoint/2010/main" val="176355343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6438" y="2965024"/>
            <a:ext cx="7772400" cy="1470025"/>
          </a:xfrm>
        </p:spPr>
        <p:txBody>
          <a:bodyPr>
            <a:normAutofit fontScale="90000"/>
          </a:bodyPr>
          <a:lstStyle/>
          <a:p>
            <a:r>
              <a:rPr lang="en-US" sz="7200" dirty="0" smtClean="0">
                <a:solidFill>
                  <a:schemeClr val="accent1">
                    <a:lumMod val="50000"/>
                  </a:schemeClr>
                </a:solidFill>
              </a:rPr>
              <a:t>Research Encyclopedias</a:t>
            </a:r>
            <a:endParaRPr lang="en-US" sz="7200" dirty="0">
              <a:solidFill>
                <a:schemeClr val="accent1">
                  <a:lumMod val="50000"/>
                </a:schemeClr>
              </a:solidFill>
            </a:endParaRPr>
          </a:p>
        </p:txBody>
      </p:sp>
      <p:sp>
        <p:nvSpPr>
          <p:cNvPr id="3" name="Subtitle 2"/>
          <p:cNvSpPr>
            <a:spLocks noGrp="1"/>
          </p:cNvSpPr>
          <p:nvPr>
            <p:ph type="subTitle" idx="1"/>
          </p:nvPr>
        </p:nvSpPr>
        <p:spPr>
          <a:xfrm>
            <a:off x="825038" y="4455623"/>
            <a:ext cx="7543800" cy="1653631"/>
          </a:xfrm>
        </p:spPr>
        <p:txBody>
          <a:bodyPr>
            <a:normAutofit/>
          </a:bodyPr>
          <a:lstStyle/>
          <a:p>
            <a:r>
              <a:rPr lang="en-US" sz="3000" b="1" dirty="0" smtClean="0"/>
              <a:t> </a:t>
            </a:r>
          </a:p>
          <a:p>
            <a:r>
              <a:rPr lang="en-US" dirty="0" smtClean="0"/>
              <a:t> </a:t>
            </a:r>
          </a:p>
          <a:p>
            <a:r>
              <a:rPr lang="en-US" i="1" cap="none" dirty="0" smtClean="0"/>
              <a:t> </a:t>
            </a:r>
          </a:p>
        </p:txBody>
      </p:sp>
      <p:pic>
        <p:nvPicPr>
          <p:cNvPr id="4" name="Picture 3" descr="https://global.oup.com/academic/images/1260953/5097997"/>
          <p:cNvPicPr/>
          <p:nvPr/>
        </p:nvPicPr>
        <p:blipFill rotWithShape="1">
          <a:blip r:embed="rId3">
            <a:extLst>
              <a:ext uri="{28A0092B-C50C-407E-A947-70E740481C1C}">
                <a14:useLocalDpi xmlns:a14="http://schemas.microsoft.com/office/drawing/2010/main" val="0"/>
              </a:ext>
            </a:extLst>
          </a:blip>
          <a:srcRect l="10293" t="44300" r="68679" b="16215"/>
          <a:stretch/>
        </p:blipFill>
        <p:spPr bwMode="auto">
          <a:xfrm>
            <a:off x="6755674" y="2560320"/>
            <a:ext cx="1961606" cy="1874729"/>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945920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dirty="0" smtClean="0">
                <a:solidFill>
                  <a:schemeClr val="bg1"/>
                </a:solidFill>
              </a:rPr>
              <a:t> </a:t>
            </a:r>
            <a:endParaRPr lang="en-US" dirty="0">
              <a:solidFill>
                <a:schemeClr val="bg1"/>
              </a:solidFill>
            </a:endParaRPr>
          </a:p>
        </p:txBody>
      </p:sp>
      <p:sp>
        <p:nvSpPr>
          <p:cNvPr id="5" name="Slide Number Placeholder 4"/>
          <p:cNvSpPr>
            <a:spLocks noGrp="1"/>
          </p:cNvSpPr>
          <p:nvPr>
            <p:ph type="sldNum" sz="quarter" idx="12"/>
          </p:nvPr>
        </p:nvSpPr>
        <p:spPr/>
        <p:txBody>
          <a:bodyPr/>
          <a:lstStyle/>
          <a:p>
            <a:pPr>
              <a:defRPr/>
            </a:pPr>
            <a:fld id="{0CDCA61D-8894-4AC4-8131-551F456BE214}" type="slidenum">
              <a:rPr lang="en-US" smtClean="0"/>
              <a:pPr>
                <a:defRPr/>
              </a:pPr>
              <a:t>116</a:t>
            </a:fld>
            <a:endParaRPr lang="en-US" dirty="0"/>
          </a:p>
        </p:txBody>
      </p:sp>
      <p:sp>
        <p:nvSpPr>
          <p:cNvPr id="6" name="Title 5"/>
          <p:cNvSpPr>
            <a:spLocks noGrp="1"/>
          </p:cNvSpPr>
          <p:nvPr>
            <p:ph type="title" idx="4294967295"/>
          </p:nvPr>
        </p:nvSpPr>
        <p:spPr>
          <a:xfrm>
            <a:off x="513771" y="813462"/>
            <a:ext cx="6937375" cy="541337"/>
          </a:xfrm>
        </p:spPr>
        <p:txBody>
          <a:bodyPr>
            <a:noAutofit/>
          </a:bodyPr>
          <a:lstStyle/>
          <a:p>
            <a:pPr>
              <a:spcBef>
                <a:spcPts val="1200"/>
              </a:spcBef>
            </a:pPr>
            <a:r>
              <a:rPr lang="en-US" sz="3200" dirty="0" smtClean="0">
                <a:solidFill>
                  <a:schemeClr val="accent1">
                    <a:lumMod val="50000"/>
                  </a:schemeClr>
                </a:solidFill>
                <a:latin typeface="Calibri Light" pitchFamily="34" charset="0"/>
              </a:rPr>
              <a:t>Oxford Research Encyclopedias</a:t>
            </a:r>
            <a:endParaRPr lang="en-US" sz="3200" dirty="0">
              <a:solidFill>
                <a:schemeClr val="accent1">
                  <a:lumMod val="50000"/>
                </a:schemeClr>
              </a:solidFill>
              <a:latin typeface="Calibri Light"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085" y="2169938"/>
            <a:ext cx="4982216" cy="3114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bwMode="auto">
          <a:xfrm>
            <a:off x="513771" y="2169938"/>
            <a:ext cx="4004441" cy="3801041"/>
          </a:xfrm>
          <a:prstGeom prst="rect">
            <a:avLst/>
          </a:prstGeom>
          <a:noFill/>
          <a:ln w="9525">
            <a:noFill/>
            <a:miter lim="800000"/>
            <a:headEnd/>
            <a:tailEnd/>
          </a:ln>
        </p:spPr>
        <p:txBody>
          <a:bodyPr vert="horz" wrap="square" lIns="0" tIns="45720" rIns="0" bIns="0" numCol="1" rtlCol="0" anchor="b" anchorCtr="0" compatLnSpc="1">
            <a:prstTxWarp prst="textNoShape">
              <a:avLst/>
            </a:prstTxWarp>
            <a:spAutoFit/>
          </a:bodyPr>
          <a:lstStyle/>
          <a:p>
            <a:pPr marL="285750" indent="-285750">
              <a:spcBef>
                <a:spcPts val="1200"/>
              </a:spcBef>
              <a:buClr>
                <a:schemeClr val="tx1"/>
              </a:buClr>
              <a:buFont typeface="Arial" pitchFamily="34" charset="0"/>
              <a:buChar char="•"/>
            </a:pPr>
            <a:r>
              <a:rPr lang="en-US" dirty="0" smtClean="0">
                <a:solidFill>
                  <a:schemeClr val="bg2">
                    <a:lumMod val="25000"/>
                  </a:schemeClr>
                </a:solidFill>
                <a:latin typeface="Calibri Light" pitchFamily="34" charset="0"/>
              </a:rPr>
              <a:t>Continuously updated encyclopedias in 20 disciplines</a:t>
            </a:r>
          </a:p>
          <a:p>
            <a:pPr marL="285750" indent="-285750">
              <a:spcBef>
                <a:spcPts val="1200"/>
              </a:spcBef>
              <a:buClr>
                <a:schemeClr val="tx1"/>
              </a:buClr>
              <a:buFont typeface="Arial" pitchFamily="34" charset="0"/>
              <a:buChar char="•"/>
            </a:pPr>
            <a:r>
              <a:rPr lang="en-US" dirty="0" smtClean="0">
                <a:solidFill>
                  <a:schemeClr val="bg2">
                    <a:lumMod val="25000"/>
                  </a:schemeClr>
                </a:solidFill>
                <a:latin typeface="Calibri Light" pitchFamily="34" charset="0"/>
              </a:rPr>
              <a:t>Deliver </a:t>
            </a:r>
            <a:r>
              <a:rPr lang="en-US" dirty="0">
                <a:solidFill>
                  <a:schemeClr val="bg2">
                    <a:lumMod val="25000"/>
                  </a:schemeClr>
                </a:solidFill>
                <a:latin typeface="Calibri Light" pitchFamily="34" charset="0"/>
              </a:rPr>
              <a:t>in-depth interpretative </a:t>
            </a:r>
            <a:r>
              <a:rPr lang="en-US" dirty="0" smtClean="0">
                <a:solidFill>
                  <a:schemeClr val="bg2">
                    <a:lumMod val="25000"/>
                  </a:schemeClr>
                </a:solidFill>
                <a:latin typeface="Calibri Light" pitchFamily="34" charset="0"/>
              </a:rPr>
              <a:t>overviews</a:t>
            </a:r>
          </a:p>
          <a:p>
            <a:pPr marL="285750" indent="-285750">
              <a:spcBef>
                <a:spcPts val="1200"/>
              </a:spcBef>
              <a:buClr>
                <a:schemeClr val="tx1"/>
              </a:buClr>
              <a:buFont typeface="Arial" pitchFamily="34" charset="0"/>
              <a:buChar char="•"/>
            </a:pPr>
            <a:r>
              <a:rPr lang="en-US" dirty="0" smtClean="0">
                <a:solidFill>
                  <a:schemeClr val="bg2">
                    <a:lumMod val="25000"/>
                  </a:schemeClr>
                </a:solidFill>
                <a:latin typeface="Calibri Light" pitchFamily="34" charset="0"/>
              </a:rPr>
              <a:t>Written and vetted by scholars for scholars and students</a:t>
            </a:r>
          </a:p>
          <a:p>
            <a:pPr marL="285750" indent="-285750">
              <a:spcBef>
                <a:spcPts val="1200"/>
              </a:spcBef>
              <a:buClr>
                <a:schemeClr val="tx1"/>
              </a:buClr>
              <a:buFont typeface="Arial" pitchFamily="34" charset="0"/>
              <a:buChar char="•"/>
            </a:pPr>
            <a:r>
              <a:rPr lang="en-US" dirty="0" smtClean="0">
                <a:solidFill>
                  <a:schemeClr val="bg2">
                    <a:lumMod val="25000"/>
                  </a:schemeClr>
                </a:solidFill>
                <a:latin typeface="Calibri Light" pitchFamily="34" charset="0"/>
              </a:rPr>
              <a:t>Map </a:t>
            </a:r>
            <a:r>
              <a:rPr lang="en-US" dirty="0">
                <a:solidFill>
                  <a:schemeClr val="bg2">
                    <a:lumMod val="25000"/>
                  </a:schemeClr>
                </a:solidFill>
                <a:latin typeface="Calibri Light" pitchFamily="34" charset="0"/>
              </a:rPr>
              <a:t>the entirety of a field of </a:t>
            </a:r>
            <a:r>
              <a:rPr lang="en-US" dirty="0" smtClean="0">
                <a:solidFill>
                  <a:schemeClr val="bg2">
                    <a:lumMod val="25000"/>
                  </a:schemeClr>
                </a:solidFill>
                <a:latin typeface="Calibri Light" pitchFamily="34" charset="0"/>
              </a:rPr>
              <a:t>inquiry; evolve as the field evolves</a:t>
            </a:r>
          </a:p>
          <a:p>
            <a:pPr marL="285750" indent="-285750">
              <a:spcBef>
                <a:spcPts val="1200"/>
              </a:spcBef>
              <a:buClr>
                <a:schemeClr val="tx1"/>
              </a:buClr>
              <a:buFont typeface="Arial" pitchFamily="34" charset="0"/>
              <a:buChar char="•"/>
            </a:pPr>
            <a:r>
              <a:rPr lang="en-US" dirty="0" smtClean="0">
                <a:solidFill>
                  <a:schemeClr val="bg2">
                    <a:lumMod val="25000"/>
                  </a:schemeClr>
                </a:solidFill>
                <a:latin typeface="Calibri Light" pitchFamily="34" charset="0"/>
              </a:rPr>
              <a:t>Direct </a:t>
            </a:r>
            <a:r>
              <a:rPr lang="en-US" dirty="0">
                <a:solidFill>
                  <a:schemeClr val="bg2">
                    <a:lumMod val="25000"/>
                  </a:schemeClr>
                </a:solidFill>
                <a:latin typeface="Calibri Light" pitchFamily="34" charset="0"/>
              </a:rPr>
              <a:t>research journeys to </a:t>
            </a:r>
            <a:r>
              <a:rPr lang="en-US" dirty="0" smtClean="0">
                <a:solidFill>
                  <a:schemeClr val="bg2">
                    <a:lumMod val="25000"/>
                  </a:schemeClr>
                </a:solidFill>
                <a:latin typeface="Calibri Light" pitchFamily="34" charset="0"/>
              </a:rPr>
              <a:t>other relevant trusted content</a:t>
            </a:r>
          </a:p>
          <a:p>
            <a:endParaRPr lang="en-US" sz="2400" dirty="0" smtClean="0">
              <a:solidFill>
                <a:schemeClr val="tx2">
                  <a:lumMod val="65000"/>
                  <a:lumOff val="35000"/>
                </a:schemeClr>
              </a:solidFill>
              <a:latin typeface="Calibri" pitchFamily="34" charset="0"/>
            </a:endParaRPr>
          </a:p>
        </p:txBody>
      </p:sp>
      <p:cxnSp>
        <p:nvCxnSpPr>
          <p:cNvPr id="11" name="Straight Connector 10"/>
          <p:cNvCxnSpPr/>
          <p:nvPr/>
        </p:nvCxnSpPr>
        <p:spPr>
          <a:xfrm flipV="1">
            <a:off x="513770" y="1371600"/>
            <a:ext cx="821009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592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1"/>
          </p:nvPr>
        </p:nvSpPr>
        <p:spPr>
          <a:xfrm>
            <a:off x="696286" y="6400799"/>
            <a:ext cx="7152314" cy="365760"/>
          </a:xfrm>
          <a:prstGeom prst="rect">
            <a:avLst/>
          </a:prstGeom>
        </p:spPr>
        <p:txBody>
          <a:bodyPr/>
          <a:lstStyle/>
          <a:p>
            <a:pPr>
              <a:defRPr/>
            </a:pPr>
            <a:r>
              <a:rPr lang="en-US" dirty="0" smtClean="0">
                <a:solidFill>
                  <a:schemeClr val="bg1"/>
                </a:solidFill>
              </a:rPr>
              <a:t> </a:t>
            </a:r>
            <a:endParaRPr lang="en-US" dirty="0">
              <a:solidFill>
                <a:schemeClr val="bg1"/>
              </a:solidFill>
            </a:endParaRPr>
          </a:p>
        </p:txBody>
      </p:sp>
      <p:sp>
        <p:nvSpPr>
          <p:cNvPr id="1087489" name="Rectangle 2"/>
          <p:cNvSpPr>
            <a:spLocks noGrp="1"/>
          </p:cNvSpPr>
          <p:nvPr>
            <p:ph type="title" idx="4294967295"/>
          </p:nvPr>
        </p:nvSpPr>
        <p:spPr>
          <a:xfrm>
            <a:off x="487969" y="801688"/>
            <a:ext cx="6937375" cy="541337"/>
          </a:xfrm>
        </p:spPr>
        <p:txBody>
          <a:bodyPr>
            <a:noAutofit/>
          </a:bodyPr>
          <a:lstStyle/>
          <a:p>
            <a:r>
              <a:rPr lang="en-US" sz="3200" dirty="0" smtClean="0">
                <a:solidFill>
                  <a:schemeClr val="accent1">
                    <a:lumMod val="50000"/>
                  </a:schemeClr>
                </a:solidFill>
                <a:latin typeface="Calibri Light" pitchFamily="34" charset="0"/>
              </a:rPr>
              <a:t>Disciplines Covered</a:t>
            </a:r>
            <a:endParaRPr lang="en-US" sz="3200" dirty="0">
              <a:solidFill>
                <a:schemeClr val="accent1">
                  <a:lumMod val="50000"/>
                </a:schemeClr>
              </a:solidFill>
              <a:latin typeface="Calibri Light" pitchFamily="34" charset="0"/>
            </a:endParaRPr>
          </a:p>
        </p:txBody>
      </p:sp>
      <p:sp>
        <p:nvSpPr>
          <p:cNvPr id="10" name="Text Placeholder 2"/>
          <p:cNvSpPr txBox="1">
            <a:spLocks/>
          </p:cNvSpPr>
          <p:nvPr/>
        </p:nvSpPr>
        <p:spPr>
          <a:xfrm>
            <a:off x="287338" y="857250"/>
            <a:ext cx="6936756" cy="485775"/>
          </a:xfrm>
          <a:prstGeom prst="rect">
            <a:avLst/>
          </a:prstGeom>
        </p:spPr>
        <p:txBody>
          <a:bodyPr/>
          <a:lstStyle>
            <a:lvl1pPr marL="266700" indent="-266700" algn="l" defTabSz="457200" rtl="0" eaLnBrk="1" fontAlgn="base" hangingPunct="1">
              <a:spcBef>
                <a:spcPct val="20000"/>
              </a:spcBef>
              <a:spcAft>
                <a:spcPct val="0"/>
              </a:spcAft>
              <a:buFont typeface="Arial" charset="0"/>
              <a:buChar char="•"/>
              <a:defRPr sz="2400" kern="1200">
                <a:solidFill>
                  <a:srgbClr val="000000"/>
                </a:solidFill>
                <a:latin typeface="+mn-lt"/>
                <a:ea typeface="+mn-ea"/>
                <a:cs typeface="+mn-cs"/>
              </a:defRPr>
            </a:lvl1pPr>
            <a:lvl2pPr marL="625475" indent="-358775" algn="l" defTabSz="457200" rtl="0" eaLnBrk="1" fontAlgn="base" hangingPunct="1">
              <a:spcBef>
                <a:spcPct val="20000"/>
              </a:spcBef>
              <a:spcAft>
                <a:spcPct val="0"/>
              </a:spcAft>
              <a:buFont typeface="Arial" charset="0"/>
              <a:buChar char="–"/>
              <a:defRPr sz="2400" kern="1200">
                <a:solidFill>
                  <a:srgbClr val="000000"/>
                </a:solidFill>
                <a:latin typeface="+mn-lt"/>
                <a:ea typeface="+mn-ea"/>
                <a:cs typeface="+mn-cs"/>
              </a:defRPr>
            </a:lvl2pPr>
            <a:lvl3pPr marL="892175" indent="-266700" algn="l" defTabSz="457200" rtl="0" eaLnBrk="1" fontAlgn="base" hangingPunct="1">
              <a:spcBef>
                <a:spcPct val="20000"/>
              </a:spcBef>
              <a:spcAft>
                <a:spcPct val="0"/>
              </a:spcAft>
              <a:buFont typeface="Arial" charset="0"/>
              <a:buChar char="•"/>
              <a:defRPr sz="2000" kern="1200">
                <a:solidFill>
                  <a:srgbClr val="000000"/>
                </a:solidFill>
                <a:latin typeface="+mn-lt"/>
                <a:ea typeface="+mn-ea"/>
                <a:cs typeface="+mn-cs"/>
              </a:defRPr>
            </a:lvl3pPr>
            <a:lvl4pPr marL="1168400" indent="-276225" algn="l" defTabSz="457200" rtl="0" eaLnBrk="1" fontAlgn="base" hangingPunct="1">
              <a:spcBef>
                <a:spcPct val="20000"/>
              </a:spcBef>
              <a:spcAft>
                <a:spcPct val="0"/>
              </a:spcAft>
              <a:buFont typeface="Arial" charset="0"/>
              <a:buChar char="–"/>
              <a:defRPr sz="2000" kern="1200">
                <a:solidFill>
                  <a:srgbClr val="000000"/>
                </a:solidFill>
                <a:latin typeface="+mn-lt"/>
                <a:ea typeface="+mn-ea"/>
                <a:cs typeface="+mn-cs"/>
              </a:defRPr>
            </a:lvl4pPr>
            <a:lvl5pPr marL="1343025" indent="-174625" algn="l" defTabSz="457200" rtl="0" eaLnBrk="1" fontAlgn="base" hangingPunct="1">
              <a:spcBef>
                <a:spcPct val="20000"/>
              </a:spcBef>
              <a:spcAft>
                <a:spcPct val="0"/>
              </a:spcAft>
              <a:buFont typeface="Arial"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i="1" dirty="0" smtClean="0">
                <a:solidFill>
                  <a:schemeClr val="bg2">
                    <a:lumMod val="50000"/>
                  </a:schemeClr>
                </a:solidFill>
                <a:latin typeface="+mj-lt"/>
              </a:rPr>
              <a:t> </a:t>
            </a:r>
            <a:endParaRPr lang="en-US" b="1" i="1" dirty="0">
              <a:solidFill>
                <a:schemeClr val="bg2">
                  <a:lumMod val="50000"/>
                </a:schemeClr>
              </a:solidFill>
              <a:latin typeface="+mj-lt"/>
            </a:endParaRPr>
          </a:p>
        </p:txBody>
      </p:sp>
      <p:cxnSp>
        <p:nvCxnSpPr>
          <p:cNvPr id="4" name="Straight Connector 3"/>
          <p:cNvCxnSpPr/>
          <p:nvPr/>
        </p:nvCxnSpPr>
        <p:spPr>
          <a:xfrm>
            <a:off x="475034" y="1343025"/>
            <a:ext cx="81688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dirty="0" smtClean="0"/>
              <a:t> </a:t>
            </a:r>
            <a:endParaRPr lang="en-US" dirty="0"/>
          </a:p>
        </p:txBody>
      </p:sp>
      <p:sp>
        <p:nvSpPr>
          <p:cNvPr id="3" name="Slide Number Placeholder 2"/>
          <p:cNvSpPr>
            <a:spLocks noGrp="1"/>
          </p:cNvSpPr>
          <p:nvPr>
            <p:ph type="sldNum" sz="quarter" idx="12"/>
          </p:nvPr>
        </p:nvSpPr>
        <p:spPr/>
        <p:txBody>
          <a:bodyPr/>
          <a:lstStyle/>
          <a:p>
            <a:fld id="{80654734-1DD6-4284-BE1A-1A0BCE67E59F}" type="slidenum">
              <a:rPr lang="en-US" sz="900" smtClean="0"/>
              <a:pPr/>
              <a:t>117</a:t>
            </a:fld>
            <a:endParaRPr lang="en-US" sz="900" dirty="0"/>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02" t="9615" r="21842" b="7119"/>
          <a:stretch/>
        </p:blipFill>
        <p:spPr bwMode="auto">
          <a:xfrm>
            <a:off x="287338" y="1673180"/>
            <a:ext cx="2497207" cy="203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711" t="9991" r="22588" b="7749"/>
          <a:stretch/>
        </p:blipFill>
        <p:spPr bwMode="auto">
          <a:xfrm>
            <a:off x="2784545" y="1525067"/>
            <a:ext cx="2435410" cy="202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794" t="9488" r="20839" b="7207"/>
          <a:stretch/>
        </p:blipFill>
        <p:spPr bwMode="auto">
          <a:xfrm>
            <a:off x="1095045" y="3042147"/>
            <a:ext cx="2660669" cy="2136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400" t="10336" r="22281" b="8432"/>
          <a:stretch/>
        </p:blipFill>
        <p:spPr bwMode="auto">
          <a:xfrm>
            <a:off x="6211069" y="1682152"/>
            <a:ext cx="2499709" cy="2028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821" t="10598" r="21547" b="8366"/>
          <a:stretch/>
        </p:blipFill>
        <p:spPr bwMode="auto">
          <a:xfrm>
            <a:off x="3101614" y="4110180"/>
            <a:ext cx="2512003" cy="1986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021" t="9793" r="21545" b="11766"/>
          <a:stretch/>
        </p:blipFill>
        <p:spPr bwMode="auto">
          <a:xfrm>
            <a:off x="4853486" y="2612748"/>
            <a:ext cx="2666265" cy="2048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618557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Oxford Research Encyclopaedias</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Explore the content</a:t>
            </a:r>
            <a:endParaRPr lang="en-GB" sz="2400" dirty="0">
              <a:latin typeface="OUP Swift Light" panose="02000503080000020004"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933" y="2003399"/>
            <a:ext cx="4976635" cy="46563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2996952"/>
            <a:ext cx="3528366" cy="2438611"/>
          </a:xfrm>
          <a:prstGeom prst="rect">
            <a:avLst/>
          </a:prstGeom>
        </p:spPr>
      </p:pic>
    </p:spTree>
    <p:extLst>
      <p:ext uri="{BB962C8B-B14F-4D97-AF65-F5344CB8AC3E}">
        <p14:creationId xmlns:p14="http://schemas.microsoft.com/office/powerpoint/2010/main" val="395516501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ent Arrow 5"/>
          <p:cNvSpPr/>
          <p:nvPr/>
        </p:nvSpPr>
        <p:spPr>
          <a:xfrm>
            <a:off x="457200" y="228600"/>
            <a:ext cx="3200400" cy="457200"/>
          </a:xfrm>
          <a:prstGeom prst="bentArrow">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ent Arrow 6"/>
          <p:cNvSpPr/>
          <p:nvPr/>
        </p:nvSpPr>
        <p:spPr>
          <a:xfrm rot="10800000">
            <a:off x="5562600" y="6019800"/>
            <a:ext cx="3200400" cy="457200"/>
          </a:xfrm>
          <a:prstGeom prst="bentArrow">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381000" y="595745"/>
            <a:ext cx="3200400" cy="707886"/>
          </a:xfrm>
          <a:prstGeom prst="rect">
            <a:avLst/>
          </a:prstGeom>
          <a:noFill/>
        </p:spPr>
        <p:txBody>
          <a:bodyPr wrap="square" rtlCol="0">
            <a:spAutoFit/>
          </a:bodyPr>
          <a:lstStyle/>
          <a:p>
            <a:pPr algn="ctr"/>
            <a:r>
              <a:rPr lang="en-US" sz="2000" dirty="0" smtClean="0"/>
              <a:t>Oxford Research </a:t>
            </a:r>
          </a:p>
          <a:p>
            <a:pPr algn="ctr"/>
            <a:r>
              <a:rPr lang="en-US" sz="2000" dirty="0" smtClean="0"/>
              <a:t>Encyclopedias</a:t>
            </a:r>
            <a:endParaRPr lang="en-US" sz="20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3593397"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43000"/>
            <a:ext cx="3457575"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4363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Support to Students Researchers and Academics</a:t>
            </a:r>
            <a:endParaRPr lang="en-GB" dirty="0"/>
          </a:p>
        </p:txBody>
      </p:sp>
      <p:sp>
        <p:nvSpPr>
          <p:cNvPr id="6" name="Text Placeholder 5"/>
          <p:cNvSpPr>
            <a:spLocks noGrp="1"/>
          </p:cNvSpPr>
          <p:nvPr>
            <p:ph type="body" sz="quarter" idx="13"/>
          </p:nvPr>
        </p:nvSpPr>
        <p:spPr/>
        <p:txBody>
          <a:bodyPr/>
          <a:lstStyle/>
          <a:p>
            <a:r>
              <a:rPr lang="en-GB" dirty="0" smtClean="0"/>
              <a:t>OUP in Humanities</a:t>
            </a:r>
            <a:endParaRPr lang="en-GB" dirty="0"/>
          </a:p>
        </p:txBody>
      </p:sp>
      <p:grpSp>
        <p:nvGrpSpPr>
          <p:cNvPr id="7" name="Group 6"/>
          <p:cNvGrpSpPr/>
          <p:nvPr/>
        </p:nvGrpSpPr>
        <p:grpSpPr>
          <a:xfrm>
            <a:off x="539552" y="2348880"/>
            <a:ext cx="8099769" cy="3967991"/>
            <a:chOff x="971601" y="2237963"/>
            <a:chExt cx="7355083" cy="3530013"/>
          </a:xfrm>
        </p:grpSpPr>
        <p:sp>
          <p:nvSpPr>
            <p:cNvPr id="8" name="TextBox 7"/>
            <p:cNvSpPr txBox="1"/>
            <p:nvPr/>
          </p:nvSpPr>
          <p:spPr>
            <a:xfrm>
              <a:off x="971601" y="2276872"/>
              <a:ext cx="2880319" cy="1122600"/>
            </a:xfrm>
            <a:prstGeom prst="rect">
              <a:avLst/>
            </a:prstGeom>
            <a:solidFill>
              <a:schemeClr val="bg1"/>
            </a:solidFill>
            <a:ln w="25400">
              <a:solidFill>
                <a:schemeClr val="tx1"/>
              </a:solidFill>
            </a:ln>
          </p:spPr>
          <p:txBody>
            <a:bodyPr wrap="square" rtlCol="0">
              <a:spAutoFit/>
            </a:bodyPr>
            <a:lstStyle/>
            <a:p>
              <a:pPr algn="ctr"/>
              <a:r>
                <a:rPr lang="en-GB" dirty="0" smtClean="0"/>
                <a:t>Reference Materials</a:t>
              </a:r>
            </a:p>
            <a:p>
              <a:pPr algn="ctr"/>
              <a:r>
                <a:rPr lang="en-GB" dirty="0" smtClean="0"/>
                <a:t>ODO, OBO, ORO</a:t>
              </a:r>
            </a:p>
            <a:p>
              <a:pPr algn="ctr"/>
              <a:endParaRPr lang="en-GB" sz="1600" dirty="0"/>
            </a:p>
            <a:p>
              <a:pPr algn="ctr"/>
              <a:r>
                <a:rPr lang="en-GB" sz="1200" b="1" dirty="0" smtClean="0">
                  <a:solidFill>
                    <a:srgbClr val="C00000"/>
                  </a:solidFill>
                </a:rPr>
                <a:t>Framing </a:t>
              </a:r>
              <a:r>
                <a:rPr lang="en-GB" sz="1200" dirty="0"/>
                <a:t>the question for exploration &amp; reflection</a:t>
              </a:r>
            </a:p>
          </p:txBody>
        </p:sp>
        <p:sp>
          <p:nvSpPr>
            <p:cNvPr id="9" name="TextBox 8"/>
            <p:cNvSpPr txBox="1"/>
            <p:nvPr/>
          </p:nvSpPr>
          <p:spPr>
            <a:xfrm>
              <a:off x="5292080" y="2237963"/>
              <a:ext cx="3034604" cy="1232122"/>
            </a:xfrm>
            <a:prstGeom prst="rect">
              <a:avLst/>
            </a:prstGeom>
            <a:noFill/>
            <a:ln w="25400">
              <a:solidFill>
                <a:schemeClr val="tx1"/>
              </a:solidFill>
            </a:ln>
          </p:spPr>
          <p:txBody>
            <a:bodyPr wrap="square" rtlCol="0">
              <a:spAutoFit/>
            </a:bodyPr>
            <a:lstStyle/>
            <a:p>
              <a:pPr algn="ctr"/>
              <a:r>
                <a:rPr lang="en-GB" dirty="0" smtClean="0"/>
                <a:t>Scholarly Resources</a:t>
              </a:r>
            </a:p>
            <a:p>
              <a:pPr algn="ctr"/>
              <a:r>
                <a:rPr lang="en-GB" dirty="0" smtClean="0"/>
                <a:t>OHO, UPSO, Journals, Research Encyclopaedias</a:t>
              </a:r>
            </a:p>
            <a:p>
              <a:pPr algn="ctr"/>
              <a:endParaRPr lang="en-GB" dirty="0"/>
            </a:p>
            <a:p>
              <a:pPr algn="ctr"/>
              <a:r>
                <a:rPr lang="en-GB" sz="1200" b="1" dirty="0" smtClean="0">
                  <a:solidFill>
                    <a:srgbClr val="C00000"/>
                  </a:solidFill>
                </a:rPr>
                <a:t>Build</a:t>
              </a:r>
              <a:r>
                <a:rPr lang="en-GB" sz="1200" dirty="0" smtClean="0"/>
                <a:t> argument &amp; </a:t>
              </a:r>
              <a:r>
                <a:rPr lang="en-GB" sz="1200" b="1" dirty="0">
                  <a:solidFill>
                    <a:srgbClr val="C00000"/>
                  </a:solidFill>
                </a:rPr>
                <a:t>S</a:t>
              </a:r>
              <a:r>
                <a:rPr lang="en-GB" sz="1200" b="1" dirty="0" smtClean="0">
                  <a:solidFill>
                    <a:srgbClr val="C00000"/>
                  </a:solidFill>
                </a:rPr>
                <a:t>upport</a:t>
              </a:r>
              <a:r>
                <a:rPr lang="en-GB" sz="1200" dirty="0" smtClean="0"/>
                <a:t> with evidence</a:t>
              </a:r>
              <a:endParaRPr lang="en-GB" sz="1200" dirty="0"/>
            </a:p>
          </p:txBody>
        </p:sp>
        <p:sp>
          <p:nvSpPr>
            <p:cNvPr id="10" name="TextBox 9"/>
            <p:cNvSpPr txBox="1"/>
            <p:nvPr/>
          </p:nvSpPr>
          <p:spPr>
            <a:xfrm>
              <a:off x="3059833" y="4752313"/>
              <a:ext cx="3384376" cy="1015663"/>
            </a:xfrm>
            <a:prstGeom prst="rect">
              <a:avLst/>
            </a:prstGeom>
            <a:noFill/>
            <a:ln w="25400">
              <a:solidFill>
                <a:schemeClr val="tx1"/>
              </a:solidFill>
            </a:ln>
          </p:spPr>
          <p:txBody>
            <a:bodyPr wrap="square" rtlCol="0">
              <a:spAutoFit/>
            </a:bodyPr>
            <a:lstStyle/>
            <a:p>
              <a:pPr algn="ctr"/>
              <a:r>
                <a:rPr lang="en-GB" dirty="0" smtClean="0"/>
                <a:t>Oxford Index</a:t>
              </a:r>
            </a:p>
            <a:p>
              <a:pPr algn="ctr"/>
              <a:endParaRPr lang="en-GB" dirty="0"/>
            </a:p>
            <a:p>
              <a:pPr algn="ctr"/>
              <a:r>
                <a:rPr lang="en-GB" sz="1200" b="1" dirty="0">
                  <a:solidFill>
                    <a:srgbClr val="C00000"/>
                  </a:solidFill>
                </a:rPr>
                <a:t>Generating</a:t>
              </a:r>
              <a:r>
                <a:rPr lang="en-GB" sz="1200" dirty="0"/>
                <a:t> </a:t>
              </a:r>
              <a:r>
                <a:rPr lang="en-GB" sz="1200" dirty="0" smtClean="0"/>
                <a:t>related OUP </a:t>
              </a:r>
              <a:r>
                <a:rPr lang="en-GB" sz="1200" dirty="0"/>
                <a:t>content </a:t>
              </a:r>
              <a:r>
                <a:rPr lang="en-GB" sz="1200" dirty="0" smtClean="0"/>
                <a:t>to deepen your </a:t>
              </a:r>
              <a:r>
                <a:rPr lang="en-GB" sz="1200" dirty="0"/>
                <a:t>search</a:t>
              </a:r>
            </a:p>
          </p:txBody>
        </p:sp>
        <p:sp>
          <p:nvSpPr>
            <p:cNvPr id="11" name="Right Arrow 10"/>
            <p:cNvSpPr/>
            <p:nvPr/>
          </p:nvSpPr>
          <p:spPr>
            <a:xfrm>
              <a:off x="4129685" y="2636912"/>
              <a:ext cx="874364" cy="340593"/>
            </a:xfrm>
            <a:prstGeom prst="rightArrow">
              <a:avLst/>
            </a:prstGeom>
            <a:solidFill>
              <a:schemeClr val="tx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ight Arrow 11"/>
            <p:cNvSpPr/>
            <p:nvPr/>
          </p:nvSpPr>
          <p:spPr>
            <a:xfrm rot="7103176">
              <a:off x="6233016" y="3783066"/>
              <a:ext cx="1102378" cy="432048"/>
            </a:xfrm>
            <a:prstGeom prst="rightArrow">
              <a:avLst/>
            </a:prstGeom>
            <a:solidFill>
              <a:schemeClr val="tx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a:off x="3364631" y="3791367"/>
              <a:ext cx="2760454" cy="410707"/>
            </a:xfrm>
            <a:prstGeom prst="rect">
              <a:avLst/>
            </a:prstGeom>
            <a:solidFill>
              <a:schemeClr val="tx1"/>
            </a:solidFill>
            <a:ln w="25400">
              <a:solidFill>
                <a:schemeClr val="tx1"/>
              </a:solidFill>
            </a:ln>
            <a:scene3d>
              <a:camera prst="obliqueTopRight"/>
              <a:lightRig rig="threePt" dir="t"/>
            </a:scene3d>
            <a:sp3d>
              <a:bevelT w="165100" prst="coolSlant"/>
            </a:sp3d>
          </p:spPr>
          <p:txBody>
            <a:bodyPr wrap="square" rtlCol="0">
              <a:spAutoFit/>
            </a:bodyPr>
            <a:lstStyle/>
            <a:p>
              <a:pPr algn="ctr"/>
              <a:r>
                <a:rPr lang="en-GB" sz="2400" b="1" dirty="0" smtClean="0">
                  <a:solidFill>
                    <a:schemeClr val="bg1"/>
                  </a:solidFill>
                </a:rPr>
                <a:t>Topic</a:t>
              </a:r>
              <a:endParaRPr lang="en-GB" sz="1600" b="1" dirty="0">
                <a:solidFill>
                  <a:schemeClr val="bg1"/>
                </a:solidFill>
              </a:endParaRPr>
            </a:p>
          </p:txBody>
        </p:sp>
        <p:sp>
          <p:nvSpPr>
            <p:cNvPr id="14" name="Right Arrow 13"/>
            <p:cNvSpPr/>
            <p:nvPr/>
          </p:nvSpPr>
          <p:spPr>
            <a:xfrm rot="14393753">
              <a:off x="1904155" y="3785489"/>
              <a:ext cx="1102378" cy="432048"/>
            </a:xfrm>
            <a:prstGeom prst="rightArrow">
              <a:avLst/>
            </a:prstGeom>
            <a:solidFill>
              <a:schemeClr val="tx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548726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Questions…</a:t>
            </a:r>
            <a:endParaRPr lang="en-GB" dirty="0"/>
          </a:p>
        </p:txBody>
      </p:sp>
      <p:sp>
        <p:nvSpPr>
          <p:cNvPr id="5" name="Slide Number Placeholder 4"/>
          <p:cNvSpPr>
            <a:spLocks noGrp="1"/>
          </p:cNvSpPr>
          <p:nvPr>
            <p:ph type="sldNum" sz="quarter" idx="12"/>
          </p:nvPr>
        </p:nvSpPr>
        <p:spPr/>
        <p:txBody>
          <a:bodyPr/>
          <a:lstStyle/>
          <a:p>
            <a:fld id="{01220978-8253-124C-B391-04AC4DA943D1}" type="slidenum">
              <a:rPr lang="en-US" smtClean="0"/>
              <a:pPr/>
              <a:t>120</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992" y="2256527"/>
            <a:ext cx="2697922" cy="361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00" y="1664399"/>
            <a:ext cx="2266950"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57026" y="4049449"/>
            <a:ext cx="3425588" cy="1754326"/>
          </a:xfrm>
          <a:prstGeom prst="rect">
            <a:avLst/>
          </a:prstGeom>
          <a:noFill/>
        </p:spPr>
        <p:txBody>
          <a:bodyPr wrap="square" rtlCol="0">
            <a:spAutoFit/>
          </a:bodyPr>
          <a:lstStyle/>
          <a:p>
            <a:endParaRPr lang="en-GB" dirty="0" smtClean="0"/>
          </a:p>
          <a:p>
            <a:r>
              <a:rPr lang="en-GB" b="1" dirty="0" err="1" smtClean="0"/>
              <a:t>Marcin</a:t>
            </a:r>
            <a:r>
              <a:rPr lang="en-GB" b="1" dirty="0" smtClean="0"/>
              <a:t> </a:t>
            </a:r>
            <a:r>
              <a:rPr lang="en-GB" b="1" dirty="0" err="1" smtClean="0"/>
              <a:t>Dembowski</a:t>
            </a:r>
            <a:endParaRPr lang="en-GB" b="1" dirty="0" smtClean="0"/>
          </a:p>
          <a:p>
            <a:r>
              <a:rPr lang="en-GB" b="1" dirty="0" smtClean="0">
                <a:hlinkClick r:id="rId5"/>
              </a:rPr>
              <a:t>marcin.dembowski@oup.com</a:t>
            </a:r>
            <a:endParaRPr lang="en-GB" b="1" dirty="0" smtClean="0"/>
          </a:p>
          <a:p>
            <a:endParaRPr lang="en-GB" b="1" dirty="0"/>
          </a:p>
          <a:p>
            <a:endParaRPr lang="en-GB" b="1" dirty="0" smtClean="0"/>
          </a:p>
          <a:p>
            <a:endParaRPr lang="en-GB" b="1" dirty="0"/>
          </a:p>
        </p:txBody>
      </p:sp>
    </p:spTree>
    <p:extLst>
      <p:ext uri="{BB962C8B-B14F-4D97-AF65-F5344CB8AC3E}">
        <p14:creationId xmlns:p14="http://schemas.microsoft.com/office/powerpoint/2010/main" val="10317505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8"/>
          <p:cNvSpPr>
            <a:spLocks noChangeArrowheads="1"/>
          </p:cNvSpPr>
          <p:nvPr/>
        </p:nvSpPr>
        <p:spPr bwMode="auto">
          <a:xfrm>
            <a:off x="236008" y="908720"/>
            <a:ext cx="734523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GB" sz="2800" b="1" dirty="0" smtClean="0">
                <a:solidFill>
                  <a:srgbClr val="002147"/>
                </a:solidFill>
              </a:rPr>
              <a:t>Where do OUP Resources Fit in your Research Journey?</a:t>
            </a:r>
            <a:endParaRPr lang="en-GB" sz="2800" b="1" dirty="0">
              <a:solidFill>
                <a:srgbClr val="002147"/>
              </a:solidFill>
            </a:endParaRPr>
          </a:p>
        </p:txBody>
      </p:sp>
      <p:grpSp>
        <p:nvGrpSpPr>
          <p:cNvPr id="13" name="Group 12"/>
          <p:cNvGrpSpPr/>
          <p:nvPr/>
        </p:nvGrpSpPr>
        <p:grpSpPr>
          <a:xfrm>
            <a:off x="267092" y="4010248"/>
            <a:ext cx="1415058" cy="1398509"/>
            <a:chOff x="323528" y="4262738"/>
            <a:chExt cx="1415058" cy="1398509"/>
          </a:xfrm>
        </p:grpSpPr>
        <p:sp>
          <p:nvSpPr>
            <p:cNvPr id="6" name="Rectangle 5"/>
            <p:cNvSpPr/>
            <p:nvPr/>
          </p:nvSpPr>
          <p:spPr>
            <a:xfrm>
              <a:off x="323528" y="4262738"/>
              <a:ext cx="1415058" cy="1398509"/>
            </a:xfrm>
            <a:prstGeom prst="rect">
              <a:avLst/>
            </a:prstGeom>
            <a:gradFill>
              <a:gsLst>
                <a:gs pos="0">
                  <a:schemeClr val="bg1">
                    <a:lumMod val="6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p:cNvSpPr txBox="1"/>
            <p:nvPr/>
          </p:nvSpPr>
          <p:spPr>
            <a:xfrm>
              <a:off x="349874" y="4504852"/>
              <a:ext cx="1362365" cy="923330"/>
            </a:xfrm>
            <a:prstGeom prst="rect">
              <a:avLst/>
            </a:prstGeom>
            <a:noFill/>
          </p:spPr>
          <p:txBody>
            <a:bodyPr wrap="square" rtlCol="0">
              <a:spAutoFit/>
            </a:bodyPr>
            <a:lstStyle/>
            <a:p>
              <a:pPr algn="ctr"/>
              <a:r>
                <a:rPr lang="en-GB" b="1" dirty="0" smtClean="0">
                  <a:latin typeface="OUP Swift Light" panose="02000503080000020004" pitchFamily="2" charset="0"/>
                </a:rPr>
                <a:t>Subject Specific Resources</a:t>
              </a:r>
              <a:endParaRPr lang="en-GB" b="1" dirty="0">
                <a:latin typeface="OUP Swift Light" panose="02000503080000020004" pitchFamily="2" charset="0"/>
              </a:endParaRPr>
            </a:p>
          </p:txBody>
        </p:sp>
      </p:grpSp>
      <p:grpSp>
        <p:nvGrpSpPr>
          <p:cNvPr id="3" name="Group 2"/>
          <p:cNvGrpSpPr/>
          <p:nvPr/>
        </p:nvGrpSpPr>
        <p:grpSpPr>
          <a:xfrm>
            <a:off x="323528" y="2023325"/>
            <a:ext cx="8164759" cy="4646035"/>
            <a:chOff x="323528" y="2023325"/>
            <a:chExt cx="8164759" cy="4646035"/>
          </a:xfrm>
        </p:grpSpPr>
        <p:pic>
          <p:nvPicPr>
            <p:cNvPr id="2050"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34941" y="4129902"/>
              <a:ext cx="1153346" cy="11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hlinkClick r:id="rId5"/>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69571" y="2057418"/>
              <a:ext cx="1162479" cy="11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890937" y="4010248"/>
              <a:ext cx="3074094" cy="751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a:hlinkClick r:id="rId9"/>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619672" y="5889291"/>
              <a:ext cx="3744416" cy="780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1628636" y="262030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ight Arrow 19"/>
            <p:cNvSpPr/>
            <p:nvPr/>
          </p:nvSpPr>
          <p:spPr>
            <a:xfrm>
              <a:off x="6084168" y="262030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Down Arrow 6"/>
            <p:cNvSpPr/>
            <p:nvPr/>
          </p:nvSpPr>
          <p:spPr>
            <a:xfrm>
              <a:off x="7731222" y="3471267"/>
              <a:ext cx="360785" cy="4188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Bent Arrow 8"/>
            <p:cNvSpPr/>
            <p:nvPr/>
          </p:nvSpPr>
          <p:spPr>
            <a:xfrm rot="10800000">
              <a:off x="7524327" y="5584490"/>
              <a:ext cx="720080" cy="60960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4" name="Bent Arrow 23"/>
            <p:cNvSpPr/>
            <p:nvPr/>
          </p:nvSpPr>
          <p:spPr>
            <a:xfrm rot="16200000">
              <a:off x="772345" y="5877272"/>
              <a:ext cx="720080" cy="60960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11" name="Straight Arrow Connector 10"/>
            <p:cNvCxnSpPr/>
            <p:nvPr/>
          </p:nvCxnSpPr>
          <p:spPr>
            <a:xfrm flipV="1">
              <a:off x="4537881" y="3645024"/>
              <a:ext cx="0" cy="418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537881" y="4580050"/>
              <a:ext cx="0" cy="12042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2555776" y="3471267"/>
              <a:ext cx="1983717" cy="5747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537881" y="4580050"/>
              <a:ext cx="2671035" cy="4434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4556226" y="3367510"/>
              <a:ext cx="2248022" cy="6718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1849224" y="4586735"/>
              <a:ext cx="2698636" cy="4368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Down Arrow 25"/>
            <p:cNvSpPr/>
            <p:nvPr/>
          </p:nvSpPr>
          <p:spPr>
            <a:xfrm rot="10800000">
              <a:off x="722735" y="3367510"/>
              <a:ext cx="360785" cy="4188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8184" y="5490285"/>
              <a:ext cx="1159200" cy="1159200"/>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528" y="2023325"/>
              <a:ext cx="1159200" cy="1159200"/>
            </a:xfrm>
            <a:prstGeom prst="rect">
              <a:avLst/>
            </a:prstGeom>
          </p:spPr>
        </p:pic>
        <p:sp>
          <p:nvSpPr>
            <p:cNvPr id="28" name="Right Arrow 27"/>
            <p:cNvSpPr/>
            <p:nvPr/>
          </p:nvSpPr>
          <p:spPr>
            <a:xfrm>
              <a:off x="3707904" y="263147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2166" y="2057558"/>
              <a:ext cx="1159200" cy="1159200"/>
            </a:xfrm>
            <a:prstGeom prst="rect">
              <a:avLst/>
            </a:prstGeom>
          </p:spPr>
        </p:pic>
        <p:sp>
          <p:nvSpPr>
            <p:cNvPr id="29" name="Right Arrow 28"/>
            <p:cNvSpPr/>
            <p:nvPr/>
          </p:nvSpPr>
          <p:spPr>
            <a:xfrm rot="10800000">
              <a:off x="5529947" y="6021288"/>
              <a:ext cx="482213"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32015" y="2057418"/>
              <a:ext cx="1159200" cy="1159200"/>
            </a:xfrm>
            <a:prstGeom prst="rect">
              <a:avLst/>
            </a:prstGeom>
          </p:spPr>
        </p:pic>
      </p:grpSp>
      <p:sp>
        <p:nvSpPr>
          <p:cNvPr id="15" name="TextBox 14"/>
          <p:cNvSpPr txBox="1"/>
          <p:nvPr/>
        </p:nvSpPr>
        <p:spPr>
          <a:xfrm>
            <a:off x="2362166" y="152200"/>
            <a:ext cx="3681641" cy="1754326"/>
          </a:xfrm>
          <a:prstGeom prst="rect">
            <a:avLst/>
          </a:prstGeom>
          <a:solidFill>
            <a:schemeClr val="accent4">
              <a:lumMod val="60000"/>
              <a:lumOff val="40000"/>
            </a:schemeClr>
          </a:solidFill>
        </p:spPr>
        <p:txBody>
          <a:bodyPr wrap="square" rtlCol="0">
            <a:spAutoFit/>
          </a:bodyPr>
          <a:lstStyle/>
          <a:p>
            <a:pPr defTabSz="914400">
              <a:defRPr/>
            </a:pPr>
            <a:r>
              <a:rPr lang="en-US" dirty="0" smtClean="0">
                <a:solidFill>
                  <a:srgbClr val="002147"/>
                </a:solidFill>
              </a:rPr>
              <a:t>Each </a:t>
            </a:r>
            <a:r>
              <a:rPr lang="en-US" dirty="0">
                <a:solidFill>
                  <a:srgbClr val="002147"/>
                </a:solidFill>
              </a:rPr>
              <a:t>resource provides a vital step on the research journey, from quick fact checking, to reviewing the literature in a field, to keeping up to date with the latest research.</a:t>
            </a:r>
            <a:endParaRPr lang="en-GB" i="1" dirty="0">
              <a:solidFill>
                <a:srgbClr val="002147"/>
              </a:solidFill>
            </a:endParaRPr>
          </a:p>
          <a:p>
            <a:endParaRPr lang="en-GB" dirty="0"/>
          </a:p>
        </p:txBody>
      </p:sp>
    </p:spTree>
    <p:extLst>
      <p:ext uri="{BB962C8B-B14F-4D97-AF65-F5344CB8AC3E}">
        <p14:creationId xmlns:p14="http://schemas.microsoft.com/office/powerpoint/2010/main" val="2424905184"/>
      </p:ext>
    </p:extLst>
  </p:cSld>
  <p:clrMapOvr>
    <a:masterClrMapping/>
  </p:clrMapOvr>
  <p:transition advTm="1869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txBox="1">
            <a:spLocks/>
          </p:cNvSpPr>
          <p:nvPr/>
        </p:nvSpPr>
        <p:spPr>
          <a:xfrm>
            <a:off x="368902" y="-596942"/>
            <a:ext cx="6936094" cy="1269916"/>
          </a:xfrm>
          <a:prstGeom prst="rect">
            <a:avLst/>
          </a:prstGeom>
        </p:spPr>
        <p:txBody>
          <a:bodyPr vert="horz" lIns="0" tIns="0" rIns="0" bIns="0" rtlCol="0" anchor="t" anchorCtr="0">
            <a:normAutofit/>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US" smtClean="0"/>
              <a:t>Presentation Outline</a:t>
            </a:r>
            <a:endParaRPr lang="en-US" dirty="0"/>
          </a:p>
        </p:txBody>
      </p:sp>
      <p:sp>
        <p:nvSpPr>
          <p:cNvPr id="7" name="Title 8"/>
          <p:cNvSpPr txBox="1">
            <a:spLocks/>
          </p:cNvSpPr>
          <p:nvPr/>
        </p:nvSpPr>
        <p:spPr>
          <a:xfrm>
            <a:off x="316254" y="879636"/>
            <a:ext cx="6589128" cy="977739"/>
          </a:xfrm>
          <a:prstGeom prst="rect">
            <a:avLst/>
          </a:prstGeom>
        </p:spPr>
        <p:txBody>
          <a:bodyPr vert="horz" lIns="0" tIns="0" rIns="0" bIns="0" rtlCol="0" anchor="t" anchorCtr="0">
            <a:normAutofit/>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US" dirty="0" smtClean="0"/>
              <a:t>Online Dictionaries</a:t>
            </a:r>
          </a:p>
        </p:txBody>
      </p:sp>
      <p:pic>
        <p:nvPicPr>
          <p:cNvPr id="1026" name="Picture 2" descr="Oxford Words Blo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148" y="4692742"/>
            <a:ext cx="1733670" cy="9583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ED Onlin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928" y="4692741"/>
            <a:ext cx="1714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xford Language Dictionaries Onlin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5382" y="4619516"/>
            <a:ext cx="1822982" cy="10127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xford Dictionaries Pro">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80120" y="4679784"/>
            <a:ext cx="1714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4352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Oxford Dictionaries </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Explore the content</a:t>
            </a:r>
            <a:endParaRPr lang="en-GB" sz="2400" dirty="0">
              <a:latin typeface="OUP Swift Light" panose="02000503080000020004"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1995002"/>
            <a:ext cx="5676282" cy="4841666"/>
          </a:xfrm>
          <a:prstGeom prst="rect">
            <a:avLst/>
          </a:prstGeom>
        </p:spPr>
      </p:pic>
      <p:sp>
        <p:nvSpPr>
          <p:cNvPr id="5" name="Rectangle 4"/>
          <p:cNvSpPr/>
          <p:nvPr/>
        </p:nvSpPr>
        <p:spPr>
          <a:xfrm>
            <a:off x="286719" y="244148"/>
            <a:ext cx="4572000" cy="2585323"/>
          </a:xfrm>
          <a:prstGeom prst="rect">
            <a:avLst/>
          </a:prstGeom>
          <a:solidFill>
            <a:srgbClr val="FFFF00"/>
          </a:solidFill>
        </p:spPr>
        <p:txBody>
          <a:bodyPr>
            <a:spAutoFit/>
          </a:bodyPr>
          <a:lstStyle/>
          <a:p>
            <a:pPr marL="285750" indent="-285750">
              <a:buFontTx/>
              <a:buChar char="-"/>
            </a:pPr>
            <a:r>
              <a:rPr lang="en-GB" dirty="0" smtClean="0"/>
              <a:t>The </a:t>
            </a:r>
            <a:r>
              <a:rPr lang="en-GB" dirty="0"/>
              <a:t>dictionary </a:t>
            </a:r>
            <a:r>
              <a:rPr lang="en-GB" dirty="0" smtClean="0"/>
              <a:t>re-launched  </a:t>
            </a:r>
            <a:r>
              <a:rPr lang="en-GB" dirty="0"/>
              <a:t>with adding </a:t>
            </a:r>
            <a:endParaRPr lang="en-GB" dirty="0" smtClean="0"/>
          </a:p>
          <a:p>
            <a:r>
              <a:rPr lang="en-GB" dirty="0"/>
              <a:t> </a:t>
            </a:r>
            <a:r>
              <a:rPr lang="en-GB" dirty="0" smtClean="0"/>
              <a:t>    Russian and Chinese </a:t>
            </a:r>
            <a:r>
              <a:rPr lang="en-GB" dirty="0"/>
              <a:t>to its content</a:t>
            </a:r>
          </a:p>
          <a:p>
            <a:pPr marL="285750" indent="-285750">
              <a:buFontTx/>
              <a:buChar char="-"/>
            </a:pPr>
            <a:r>
              <a:rPr lang="en-GB" dirty="0" smtClean="0"/>
              <a:t>The </a:t>
            </a:r>
            <a:r>
              <a:rPr lang="en-GB" dirty="0"/>
              <a:t>introduction of Portuguese as a new </a:t>
            </a:r>
            <a:r>
              <a:rPr lang="en-GB" dirty="0" smtClean="0"/>
              <a:t>  </a:t>
            </a:r>
          </a:p>
          <a:p>
            <a:r>
              <a:rPr lang="en-GB" dirty="0"/>
              <a:t> </a:t>
            </a:r>
            <a:r>
              <a:rPr lang="en-GB" dirty="0" smtClean="0"/>
              <a:t>    joiner </a:t>
            </a:r>
            <a:r>
              <a:rPr lang="en-GB" dirty="0"/>
              <a:t>to the </a:t>
            </a:r>
            <a:r>
              <a:rPr lang="en-GB" dirty="0" smtClean="0"/>
              <a:t>site</a:t>
            </a:r>
          </a:p>
          <a:p>
            <a:pPr marL="285750" indent="-285750">
              <a:buFontTx/>
              <a:buChar char="-"/>
            </a:pPr>
            <a:r>
              <a:rPr lang="en-GB" dirty="0" smtClean="0"/>
              <a:t>The </a:t>
            </a:r>
            <a:r>
              <a:rPr lang="en-GB" dirty="0"/>
              <a:t>increase of the information and </a:t>
            </a:r>
            <a:endParaRPr lang="en-GB" dirty="0" smtClean="0"/>
          </a:p>
          <a:p>
            <a:r>
              <a:rPr lang="en-GB" dirty="0"/>
              <a:t> </a:t>
            </a:r>
            <a:r>
              <a:rPr lang="en-GB" dirty="0" smtClean="0"/>
              <a:t>    definition </a:t>
            </a:r>
            <a:r>
              <a:rPr lang="en-GB" dirty="0"/>
              <a:t>within the French, Spanish, </a:t>
            </a:r>
            <a:r>
              <a:rPr lang="en-GB" dirty="0" smtClean="0"/>
              <a:t>  </a:t>
            </a:r>
          </a:p>
          <a:p>
            <a:r>
              <a:rPr lang="en-GB" dirty="0" smtClean="0"/>
              <a:t>     Italian, and German languages</a:t>
            </a:r>
          </a:p>
          <a:p>
            <a:pPr defTabSz="914400">
              <a:defRPr/>
            </a:pPr>
            <a:endParaRPr lang="en-GB" i="1" dirty="0">
              <a:solidFill>
                <a:srgbClr val="002147"/>
              </a:solidFill>
            </a:endParaRPr>
          </a:p>
          <a:p>
            <a:endParaRPr lang="en-GB" dirty="0"/>
          </a:p>
        </p:txBody>
      </p:sp>
      <p:sp>
        <p:nvSpPr>
          <p:cNvPr id="6" name="Rectangle 5"/>
          <p:cNvSpPr/>
          <p:nvPr/>
        </p:nvSpPr>
        <p:spPr>
          <a:xfrm>
            <a:off x="612458" y="241757"/>
            <a:ext cx="5178742" cy="3693319"/>
          </a:xfrm>
          <a:prstGeom prst="rect">
            <a:avLst/>
          </a:prstGeom>
          <a:solidFill>
            <a:srgbClr val="FFFF00"/>
          </a:solidFill>
        </p:spPr>
        <p:txBody>
          <a:bodyPr wrap="square">
            <a:spAutoFit/>
          </a:bodyPr>
          <a:lstStyle/>
          <a:p>
            <a:pPr marL="285750" indent="-285750">
              <a:buFontTx/>
              <a:buChar char="-"/>
            </a:pPr>
            <a:r>
              <a:rPr lang="en-GB" dirty="0" smtClean="0"/>
              <a:t>If </a:t>
            </a:r>
            <a:r>
              <a:rPr lang="en-GB" dirty="0"/>
              <a:t>you are learning English as a second </a:t>
            </a:r>
            <a:endParaRPr lang="en-GB" dirty="0" smtClean="0"/>
          </a:p>
          <a:p>
            <a:r>
              <a:rPr lang="en-GB" dirty="0"/>
              <a:t> </a:t>
            </a:r>
            <a:r>
              <a:rPr lang="en-GB" dirty="0" smtClean="0"/>
              <a:t>    language </a:t>
            </a:r>
            <a:r>
              <a:rPr lang="en-GB" dirty="0"/>
              <a:t>or wish to expand your </a:t>
            </a:r>
            <a:endParaRPr lang="en-GB" dirty="0" smtClean="0"/>
          </a:p>
          <a:p>
            <a:r>
              <a:rPr lang="en-GB" dirty="0"/>
              <a:t> </a:t>
            </a:r>
            <a:r>
              <a:rPr lang="en-GB" dirty="0" smtClean="0"/>
              <a:t>    knowledge </a:t>
            </a:r>
            <a:r>
              <a:rPr lang="en-GB" dirty="0"/>
              <a:t>in Russian, you will be able </a:t>
            </a:r>
            <a:endParaRPr lang="en-GB" dirty="0" smtClean="0"/>
          </a:p>
          <a:p>
            <a:r>
              <a:rPr lang="en-GB" dirty="0"/>
              <a:t> </a:t>
            </a:r>
            <a:r>
              <a:rPr lang="en-GB" dirty="0" smtClean="0"/>
              <a:t>    to</a:t>
            </a:r>
            <a:r>
              <a:rPr lang="en-GB" dirty="0"/>
              <a:t>:</a:t>
            </a:r>
          </a:p>
          <a:p>
            <a:r>
              <a:rPr lang="en-GB" dirty="0"/>
              <a:t>	*Look at the Explore section to </a:t>
            </a:r>
            <a:r>
              <a:rPr lang="en-GB" dirty="0" smtClean="0"/>
              <a:t>learn more              </a:t>
            </a:r>
          </a:p>
          <a:p>
            <a:r>
              <a:rPr lang="en-GB" dirty="0"/>
              <a:t> </a:t>
            </a:r>
            <a:r>
              <a:rPr lang="en-GB" dirty="0" smtClean="0"/>
              <a:t>       about </a:t>
            </a:r>
            <a:r>
              <a:rPr lang="en-GB" dirty="0"/>
              <a:t>writing, the holidays of </a:t>
            </a:r>
            <a:r>
              <a:rPr lang="en-GB" dirty="0" smtClean="0"/>
              <a:t>the country</a:t>
            </a:r>
          </a:p>
          <a:p>
            <a:endParaRPr lang="en-GB" dirty="0" smtClean="0"/>
          </a:p>
          <a:p>
            <a:r>
              <a:rPr lang="en-GB" dirty="0"/>
              <a:t> </a:t>
            </a:r>
            <a:r>
              <a:rPr lang="en-GB" dirty="0" smtClean="0"/>
              <a:t>      *You will </a:t>
            </a:r>
            <a:r>
              <a:rPr lang="en-GB" dirty="0"/>
              <a:t>be able to hear the pronunciation of </a:t>
            </a:r>
            <a:endParaRPr lang="en-GB" dirty="0" smtClean="0"/>
          </a:p>
          <a:p>
            <a:r>
              <a:rPr lang="en-GB" dirty="0"/>
              <a:t> </a:t>
            </a:r>
            <a:r>
              <a:rPr lang="en-GB" dirty="0" smtClean="0"/>
              <a:t>        words </a:t>
            </a:r>
            <a:r>
              <a:rPr lang="en-GB" dirty="0"/>
              <a:t>and </a:t>
            </a:r>
            <a:r>
              <a:rPr lang="en-GB" dirty="0" smtClean="0"/>
              <a:t>sentences</a:t>
            </a:r>
            <a:endParaRPr lang="en-GB" dirty="0"/>
          </a:p>
          <a:p>
            <a:r>
              <a:rPr lang="en-GB" dirty="0" smtClean="0"/>
              <a:t>       *You will be able to transliterate i.e. </a:t>
            </a:r>
          </a:p>
          <a:p>
            <a:r>
              <a:rPr lang="en-GB" dirty="0" smtClean="0"/>
              <a:t>         type Arabic with </a:t>
            </a:r>
            <a:r>
              <a:rPr lang="en-GB" dirty="0"/>
              <a:t>Latin characters and the </a:t>
            </a:r>
            <a:r>
              <a:rPr lang="en-GB" dirty="0" smtClean="0"/>
              <a:t> </a:t>
            </a:r>
          </a:p>
          <a:p>
            <a:r>
              <a:rPr lang="en-GB" dirty="0"/>
              <a:t> </a:t>
            </a:r>
            <a:r>
              <a:rPr lang="en-GB" dirty="0" smtClean="0"/>
              <a:t>        dictionary </a:t>
            </a:r>
            <a:r>
              <a:rPr lang="en-GB" dirty="0"/>
              <a:t>recognises the Arabic equivalent</a:t>
            </a:r>
          </a:p>
          <a:p>
            <a:endParaRPr lang="en-GB" dirty="0"/>
          </a:p>
        </p:txBody>
      </p:sp>
    </p:spTree>
    <p:extLst>
      <p:ext uri="{BB962C8B-B14F-4D97-AF65-F5344CB8AC3E}">
        <p14:creationId xmlns:p14="http://schemas.microsoft.com/office/powerpoint/2010/main" val="397164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Online dictionaries by bab.la - loving languages - Internet Explore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0" y="0"/>
            <a:ext cx="9412479" cy="6858000"/>
          </a:xfrm>
        </p:spPr>
      </p:pic>
      <p:sp>
        <p:nvSpPr>
          <p:cNvPr id="5" name="Footer Placeholder 4"/>
          <p:cNvSpPr>
            <a:spLocks noGrp="1"/>
          </p:cNvSpPr>
          <p:nvPr>
            <p:ph type="ftr" sz="quarter" idx="10"/>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1"/>
          </p:nvPr>
        </p:nvSpPr>
        <p:spPr/>
        <p:txBody>
          <a:bodyPr/>
          <a:lstStyle/>
          <a:p>
            <a:fld id="{01220978-8253-124C-B391-04AC4DA943D1}" type="slidenum">
              <a:rPr lang="en-US" smtClean="0"/>
              <a:pPr/>
              <a:t>16</a:t>
            </a:fld>
            <a:endParaRPr lang="en-US" dirty="0"/>
          </a:p>
        </p:txBody>
      </p:sp>
    </p:spTree>
    <p:extLst>
      <p:ext uri="{BB962C8B-B14F-4D97-AF65-F5344CB8AC3E}">
        <p14:creationId xmlns:p14="http://schemas.microsoft.com/office/powerpoint/2010/main" val="11105721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Very Short Introductions</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Explore the content</a:t>
            </a:r>
            <a:endParaRPr lang="en-GB" sz="2400" dirty="0">
              <a:latin typeface="OUP Swift Light" panose="02000503080000020004"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755" y="2032459"/>
            <a:ext cx="1467717" cy="478091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988840"/>
            <a:ext cx="6744285" cy="176799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3966468"/>
            <a:ext cx="6729302" cy="2774900"/>
          </a:xfrm>
          <a:prstGeom prst="rect">
            <a:avLst/>
          </a:prstGeom>
        </p:spPr>
      </p:pic>
      <p:sp>
        <p:nvSpPr>
          <p:cNvPr id="4" name="TextBox 3"/>
          <p:cNvSpPr txBox="1"/>
          <p:nvPr/>
        </p:nvSpPr>
        <p:spPr>
          <a:xfrm>
            <a:off x="287338" y="116632"/>
            <a:ext cx="6306502" cy="2031325"/>
          </a:xfrm>
          <a:prstGeom prst="rect">
            <a:avLst/>
          </a:prstGeom>
          <a:solidFill>
            <a:srgbClr val="FFFF00"/>
          </a:solidFill>
        </p:spPr>
        <p:txBody>
          <a:bodyPr wrap="square" rtlCol="0">
            <a:spAutoFit/>
          </a:bodyPr>
          <a:lstStyle/>
          <a:p>
            <a:r>
              <a:rPr lang="en-GB" dirty="0" smtClean="0"/>
              <a:t>VSI </a:t>
            </a:r>
            <a:r>
              <a:rPr lang="en-GB" dirty="0"/>
              <a:t>gives you an A-Z about any subject area with simple words to make the subject more approachable especially something like Quantum Physics. </a:t>
            </a:r>
          </a:p>
          <a:p>
            <a:r>
              <a:rPr lang="en-GB" dirty="0"/>
              <a:t>Very Short Introductions offer concise introductions to a diverse range of subject areas </a:t>
            </a:r>
          </a:p>
          <a:p>
            <a:r>
              <a:rPr lang="en-GB" dirty="0"/>
              <a:t>400+ books available </a:t>
            </a:r>
          </a:p>
          <a:p>
            <a:r>
              <a:rPr lang="en-GB" dirty="0"/>
              <a:t>5 Subject Area with 50 different subtopics</a:t>
            </a:r>
          </a:p>
        </p:txBody>
      </p:sp>
      <p:sp>
        <p:nvSpPr>
          <p:cNvPr id="9" name="TextBox 8"/>
          <p:cNvSpPr txBox="1"/>
          <p:nvPr/>
        </p:nvSpPr>
        <p:spPr>
          <a:xfrm>
            <a:off x="287338" y="2216235"/>
            <a:ext cx="6306502" cy="1754326"/>
          </a:xfrm>
          <a:prstGeom prst="rect">
            <a:avLst/>
          </a:prstGeom>
          <a:solidFill>
            <a:srgbClr val="FFFF00"/>
          </a:solidFill>
        </p:spPr>
        <p:txBody>
          <a:bodyPr wrap="square" rtlCol="0">
            <a:spAutoFit/>
          </a:bodyPr>
          <a:lstStyle/>
          <a:p>
            <a:r>
              <a:rPr lang="en-GB" dirty="0"/>
              <a:t>The extra </a:t>
            </a:r>
            <a:r>
              <a:rPr lang="en-GB" dirty="0" smtClean="0"/>
              <a:t>material (right of </a:t>
            </a:r>
            <a:r>
              <a:rPr lang="en-GB" dirty="0"/>
              <a:t>the slide) for every book – videos, blog posts, additional material from other resources (</a:t>
            </a:r>
            <a:r>
              <a:rPr lang="en-GB" dirty="0" smtClean="0"/>
              <a:t>OSO and </a:t>
            </a:r>
            <a:r>
              <a:rPr lang="en-GB" dirty="0"/>
              <a:t>ORO), additional linking related to the topic or the author.</a:t>
            </a:r>
          </a:p>
          <a:p>
            <a:r>
              <a:rPr lang="en-GB" dirty="0"/>
              <a:t>The author webpage and the ability to locate the physical book in one’s own library</a:t>
            </a:r>
          </a:p>
        </p:txBody>
      </p:sp>
    </p:spTree>
    <p:extLst>
      <p:ext uri="{BB962C8B-B14F-4D97-AF65-F5344CB8AC3E}">
        <p14:creationId xmlns:p14="http://schemas.microsoft.com/office/powerpoint/2010/main" val="5083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aterials Science - Very Short Introductions - Internet Explore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261769" y="0"/>
            <a:ext cx="9994079" cy="6858000"/>
          </a:xfrm>
        </p:spPr>
      </p:pic>
      <p:sp>
        <p:nvSpPr>
          <p:cNvPr id="5" name="Footer Placeholder 4"/>
          <p:cNvSpPr>
            <a:spLocks noGrp="1"/>
          </p:cNvSpPr>
          <p:nvPr>
            <p:ph type="ftr" sz="quarter" idx="10"/>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1"/>
          </p:nvPr>
        </p:nvSpPr>
        <p:spPr/>
        <p:txBody>
          <a:bodyPr/>
          <a:lstStyle/>
          <a:p>
            <a:fld id="{01220978-8253-124C-B391-04AC4DA943D1}" type="slidenum">
              <a:rPr lang="en-US" smtClean="0"/>
              <a:pPr/>
              <a:t>18</a:t>
            </a:fld>
            <a:endParaRPr lang="en-US" dirty="0"/>
          </a:p>
        </p:txBody>
      </p:sp>
    </p:spTree>
    <p:extLst>
      <p:ext uri="{BB962C8B-B14F-4D97-AF65-F5344CB8AC3E}">
        <p14:creationId xmlns:p14="http://schemas.microsoft.com/office/powerpoint/2010/main" val="2923871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225" cy="6315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3"/>
          <p:cNvSpPr txBox="1">
            <a:spLocks noChangeArrowheads="1"/>
          </p:cNvSpPr>
          <p:nvPr/>
        </p:nvSpPr>
        <p:spPr bwMode="auto">
          <a:xfrm>
            <a:off x="107504" y="4149080"/>
            <a:ext cx="3540813" cy="1754326"/>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ru-RU" dirty="0">
                <a:solidFill>
                  <a:srgbClr val="002147"/>
                </a:solidFill>
              </a:rPr>
              <a:t>Oxford Bibliographies разработан совместно с учёными и библиотекарями из разных стран и содержит эксклюзивные, авторитетные пособия для исследований. </a:t>
            </a:r>
          </a:p>
        </p:txBody>
      </p:sp>
      <p:sp>
        <p:nvSpPr>
          <p:cNvPr id="4" name="Text Box 13"/>
          <p:cNvSpPr txBox="1">
            <a:spLocks noChangeArrowheads="1"/>
          </p:cNvSpPr>
          <p:nvPr/>
        </p:nvSpPr>
        <p:spPr bwMode="auto">
          <a:xfrm>
            <a:off x="5148064" y="2420888"/>
            <a:ext cx="3540813" cy="3416320"/>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ru-RU" dirty="0" smtClean="0">
                <a:solidFill>
                  <a:srgbClr val="002147"/>
                </a:solidFill>
              </a:rPr>
              <a:t>Каждая </a:t>
            </a:r>
            <a:r>
              <a:rPr lang="ru-RU" dirty="0">
                <a:solidFill>
                  <a:srgbClr val="002147"/>
                </a:solidFill>
              </a:rPr>
              <a:t>тема в Oxford Bibliographies объединяет обширную коллекцию статей, касающихся разделов той или иной дисциплины. </a:t>
            </a:r>
          </a:p>
          <a:p>
            <a:pPr fontAlgn="base">
              <a:spcBef>
                <a:spcPct val="0"/>
              </a:spcBef>
              <a:spcAft>
                <a:spcPct val="0"/>
              </a:spcAft>
            </a:pPr>
            <a:endParaRPr lang="ru-RU" dirty="0">
              <a:solidFill>
                <a:srgbClr val="002147"/>
              </a:solidFill>
            </a:endParaRPr>
          </a:p>
          <a:p>
            <a:pPr fontAlgn="base">
              <a:spcBef>
                <a:spcPct val="0"/>
              </a:spcBef>
              <a:spcAft>
                <a:spcPct val="0"/>
              </a:spcAft>
            </a:pPr>
            <a:r>
              <a:rPr lang="ru-RU" dirty="0">
                <a:solidFill>
                  <a:srgbClr val="002147"/>
                </a:solidFill>
              </a:rPr>
              <a:t>В результате получился невероятно мощный новый ресурс, разработанный, чтобы послужить исследователям путеводной нитью в ситуации информационной перегрузки. </a:t>
            </a:r>
            <a:endParaRPr lang="en-GB" dirty="0">
              <a:solidFill>
                <a:srgbClr val="002147"/>
              </a:solidFill>
            </a:endParaRPr>
          </a:p>
        </p:txBody>
      </p:sp>
    </p:spTree>
    <p:extLst>
      <p:ext uri="{BB962C8B-B14F-4D97-AF65-F5344CB8AC3E}">
        <p14:creationId xmlns:p14="http://schemas.microsoft.com/office/powerpoint/2010/main" val="362723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288000" y="711200"/>
            <a:ext cx="6936094" cy="508001"/>
          </a:xfrm>
        </p:spPr>
        <p:txBody>
          <a:bodyPr>
            <a:normAutofit/>
          </a:bodyPr>
          <a:lstStyle/>
          <a:p>
            <a:r>
              <a:rPr lang="en-GB" sz="2800" dirty="0">
                <a:cs typeface="Calibri" pitchFamily="34" charset="0"/>
              </a:rPr>
              <a:t>Agenda for the </a:t>
            </a:r>
            <a:r>
              <a:rPr lang="en-GB" sz="2800" dirty="0" smtClean="0">
                <a:cs typeface="Calibri" pitchFamily="34" charset="0"/>
              </a:rPr>
              <a:t>session</a:t>
            </a:r>
            <a:endParaRPr lang="en-GB" sz="2800" dirty="0">
              <a:cs typeface="Calibri" pitchFamily="34" charset="0"/>
            </a:endParaRPr>
          </a:p>
        </p:txBody>
      </p:sp>
      <p:sp>
        <p:nvSpPr>
          <p:cNvPr id="194563" name="Rectangle 3"/>
          <p:cNvSpPr>
            <a:spLocks noGrp="1" noChangeArrowheads="1"/>
          </p:cNvSpPr>
          <p:nvPr>
            <p:ph type="body" idx="1"/>
          </p:nvPr>
        </p:nvSpPr>
        <p:spPr>
          <a:xfrm>
            <a:off x="381000" y="2123692"/>
            <a:ext cx="8382000" cy="3322256"/>
          </a:xfrm>
          <a:noFill/>
          <a:ln/>
        </p:spPr>
        <p:txBody>
          <a:bodyPr>
            <a:spAutoFit/>
          </a:bodyPr>
          <a:lstStyle/>
          <a:p>
            <a:pPr>
              <a:lnSpc>
                <a:spcPct val="83000"/>
              </a:lnSpc>
            </a:pPr>
            <a:r>
              <a:rPr lang="pl-PL" dirty="0" smtClean="0"/>
              <a:t>About </a:t>
            </a:r>
            <a:r>
              <a:rPr lang="en-GB" dirty="0" smtClean="0"/>
              <a:t>OU &amp; </a:t>
            </a:r>
            <a:r>
              <a:rPr lang="pl-PL" dirty="0" smtClean="0"/>
              <a:t>OUP</a:t>
            </a:r>
          </a:p>
          <a:p>
            <a:pPr>
              <a:lnSpc>
                <a:spcPct val="83000"/>
              </a:lnSpc>
            </a:pPr>
            <a:r>
              <a:rPr lang="pl-PL" dirty="0" smtClean="0"/>
              <a:t>Products </a:t>
            </a:r>
            <a:endParaRPr lang="en-GB" dirty="0" smtClean="0"/>
          </a:p>
          <a:p>
            <a:pPr>
              <a:lnSpc>
                <a:spcPct val="83000"/>
              </a:lnSpc>
            </a:pPr>
            <a:r>
              <a:rPr lang="en-GB" dirty="0" smtClean="0"/>
              <a:t>How to Get Published</a:t>
            </a:r>
            <a:endParaRPr lang="pl-PL" dirty="0" smtClean="0"/>
          </a:p>
          <a:p>
            <a:pPr>
              <a:lnSpc>
                <a:spcPct val="83000"/>
              </a:lnSpc>
            </a:pPr>
            <a:r>
              <a:rPr lang="en-GB" dirty="0" smtClean="0"/>
              <a:t>To </a:t>
            </a:r>
            <a:r>
              <a:rPr lang="en-GB" dirty="0"/>
              <a:t>‘demystify’ the publishing process</a:t>
            </a:r>
          </a:p>
          <a:p>
            <a:pPr>
              <a:lnSpc>
                <a:spcPct val="83000"/>
              </a:lnSpc>
            </a:pPr>
            <a:r>
              <a:rPr lang="en-GB" dirty="0"/>
              <a:t>To provide tips, insider knowledge and key questions to maximize your chances of publication</a:t>
            </a:r>
          </a:p>
          <a:p>
            <a:pPr>
              <a:lnSpc>
                <a:spcPct val="83000"/>
              </a:lnSpc>
            </a:pPr>
            <a:r>
              <a:rPr lang="en-GB" dirty="0" smtClean="0"/>
              <a:t>Q&amp;A </a:t>
            </a:r>
            <a:r>
              <a:rPr lang="en-GB" dirty="0"/>
              <a:t>session: ask anything!</a:t>
            </a:r>
          </a:p>
          <a:p>
            <a:pPr>
              <a:lnSpc>
                <a:spcPct val="83000"/>
              </a:lnSpc>
            </a:pPr>
            <a:r>
              <a:rPr lang="en-GB" dirty="0"/>
              <a:t>Follow-up: I’m always available to help</a:t>
            </a:r>
          </a:p>
          <a:p>
            <a:pPr>
              <a:lnSpc>
                <a:spcPct val="83000"/>
              </a:lnSpc>
            </a:pPr>
            <a:r>
              <a:rPr lang="en-GB" dirty="0"/>
              <a:t>To get you sharing your knowledge, i.e. to get you </a:t>
            </a:r>
            <a:r>
              <a:rPr lang="en-GB" b="1" dirty="0"/>
              <a:t>writing</a:t>
            </a:r>
          </a:p>
        </p:txBody>
      </p:sp>
    </p:spTree>
    <p:extLst>
      <p:ext uri="{BB962C8B-B14F-4D97-AF65-F5344CB8AC3E}">
        <p14:creationId xmlns:p14="http://schemas.microsoft.com/office/powerpoint/2010/main" val="1042191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36496" cy="5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067944" y="5062791"/>
            <a:ext cx="4968552" cy="1008112"/>
          </a:xfrm>
          <a:prstGeom prst="rect">
            <a:avLst/>
          </a:prstGeom>
          <a:solidFill>
            <a:srgbClr val="FFFF66"/>
          </a:solidFill>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sz="1600" dirty="0">
                <a:solidFill>
                  <a:srgbClr val="000000"/>
                </a:solidFill>
                <a:cs typeface="Arial" charset="0"/>
              </a:rPr>
              <a:t>Каждая статья в </a:t>
            </a:r>
            <a:r>
              <a:rPr lang="en-US" altLang="en-US" sz="1600" i="1" dirty="0">
                <a:solidFill>
                  <a:srgbClr val="000000"/>
                </a:solidFill>
                <a:cs typeface="Arial" charset="0"/>
              </a:rPr>
              <a:t>Oxford Bibliographies</a:t>
            </a:r>
            <a:r>
              <a:rPr lang="en-US" altLang="en-US" sz="1600" dirty="0">
                <a:solidFill>
                  <a:srgbClr val="000000"/>
                </a:solidFill>
                <a:cs typeface="Arial" charset="0"/>
              </a:rPr>
              <a:t> </a:t>
            </a:r>
            <a:r>
              <a:rPr lang="ru-RU" altLang="en-US" sz="1600" dirty="0">
                <a:solidFill>
                  <a:srgbClr val="000000"/>
                </a:solidFill>
                <a:cs typeface="Arial" charset="0"/>
              </a:rPr>
              <a:t>снабжена прямыми рекомендациями и контекстной информацией, чтобы пользователи могли найти в точности те ресурсы, которые им нужны</a:t>
            </a:r>
            <a:r>
              <a:rPr lang="en-US" altLang="en-US" sz="1600" dirty="0">
                <a:solidFill>
                  <a:srgbClr val="000000"/>
                </a:solidFill>
                <a:cs typeface="Arial" charset="0"/>
              </a:rPr>
              <a:t>. </a:t>
            </a:r>
          </a:p>
        </p:txBody>
      </p:sp>
    </p:spTree>
    <p:extLst>
      <p:ext uri="{BB962C8B-B14F-4D97-AF65-F5344CB8AC3E}">
        <p14:creationId xmlns:p14="http://schemas.microsoft.com/office/powerpoint/2010/main" val="3198468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 y="0"/>
            <a:ext cx="9125483" cy="5887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923928" y="4326077"/>
            <a:ext cx="4968552" cy="1224136"/>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sz="1600" dirty="0">
                <a:solidFill>
                  <a:srgbClr val="000000"/>
                </a:solidFill>
                <a:cs typeface="Arial" charset="0"/>
              </a:rPr>
              <a:t>Каждая статья, написанная и отрецензированная ведущими учёными в своих областях, состоит из вводного текста и комментариев с последующим аннотированным списком ссылок на процитированные работы</a:t>
            </a:r>
            <a:r>
              <a:rPr lang="en-US" altLang="en-US" sz="1600" dirty="0">
                <a:solidFill>
                  <a:srgbClr val="000000"/>
                </a:solidFill>
                <a:cs typeface="Arial" charset="0"/>
              </a:rPr>
              <a:t>:</a:t>
            </a:r>
            <a:endParaRPr lang="pl-PL" altLang="en-US" sz="1600" dirty="0">
              <a:solidFill>
                <a:srgbClr val="000000"/>
              </a:solidFill>
              <a:cs typeface="Arial" charset="0"/>
            </a:endParaRPr>
          </a:p>
        </p:txBody>
      </p:sp>
    </p:spTree>
    <p:extLst>
      <p:ext uri="{BB962C8B-B14F-4D97-AF65-F5344CB8AC3E}">
        <p14:creationId xmlns:p14="http://schemas.microsoft.com/office/powerpoint/2010/main" val="3825509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2017"/>
            <a:ext cx="8820980" cy="6854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08004" y="3645024"/>
            <a:ext cx="4392488" cy="3020291"/>
          </a:xfrm>
          <a:prstGeom prst="rect">
            <a:avLst/>
          </a:prstGeom>
          <a:solidFill>
            <a:srgbClr val="FFFF66"/>
          </a:solidFill>
          <a:ln w="19050"/>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endParaRPr lang="en-US" altLang="en-US" sz="1600" dirty="0">
              <a:solidFill>
                <a:srgbClr val="000000"/>
              </a:solidFill>
              <a:cs typeface="Arial" charset="0"/>
            </a:endParaRPr>
          </a:p>
          <a:p>
            <a:pPr fontAlgn="base">
              <a:spcBef>
                <a:spcPct val="0"/>
              </a:spcBef>
              <a:spcAft>
                <a:spcPct val="0"/>
              </a:spcAft>
            </a:pPr>
            <a:r>
              <a:rPr lang="ru-RU" altLang="en-US" sz="1600" dirty="0">
                <a:solidFill>
                  <a:srgbClr val="000000"/>
                </a:solidFill>
                <a:cs typeface="Arial" charset="0"/>
              </a:rPr>
              <a:t>Значки</a:t>
            </a:r>
            <a:r>
              <a:rPr lang="ru-RU" altLang="en-US" sz="1600" b="1" dirty="0">
                <a:solidFill>
                  <a:srgbClr val="000000"/>
                </a:solidFill>
                <a:cs typeface="Arial" charset="0"/>
              </a:rPr>
              <a:t> </a:t>
            </a:r>
            <a:r>
              <a:rPr lang="en-US" altLang="en-US" sz="1600" b="1" dirty="0" err="1">
                <a:solidFill>
                  <a:srgbClr val="000000"/>
                </a:solidFill>
                <a:cs typeface="Arial" charset="0"/>
              </a:rPr>
              <a:t>OpenURL</a:t>
            </a:r>
            <a:r>
              <a:rPr lang="en-US" altLang="en-US" sz="1600" dirty="0">
                <a:solidFill>
                  <a:srgbClr val="000000"/>
                </a:solidFill>
                <a:cs typeface="Arial" charset="0"/>
              </a:rPr>
              <a:t> </a:t>
            </a:r>
            <a:r>
              <a:rPr lang="ru-RU" altLang="en-US" sz="1600" dirty="0">
                <a:solidFill>
                  <a:srgbClr val="000000"/>
                </a:solidFill>
                <a:cs typeface="Arial" charset="0"/>
              </a:rPr>
              <a:t>ведут на запись </a:t>
            </a:r>
            <a:r>
              <a:rPr lang="ru-RU" altLang="en-US" dirty="0">
                <a:solidFill>
                  <a:srgbClr val="000000"/>
                </a:solidFill>
                <a:cs typeface="Arial" charset="0"/>
              </a:rPr>
              <a:t>соответствующего</a:t>
            </a:r>
            <a:r>
              <a:rPr lang="ru-RU" altLang="en-US" dirty="0">
                <a:solidFill>
                  <a:prstClr val="black"/>
                </a:solidFill>
                <a:cs typeface="Arial" charset="0"/>
              </a:rPr>
              <a:t> </a:t>
            </a:r>
            <a:r>
              <a:rPr lang="ru-RU" altLang="en-US" sz="1600" dirty="0">
                <a:solidFill>
                  <a:srgbClr val="000000"/>
                </a:solidFill>
                <a:cs typeface="Arial" charset="0"/>
              </a:rPr>
              <a:t>ресурса в вашем библиотечном </a:t>
            </a:r>
            <a:r>
              <a:rPr lang="ru-RU" altLang="en-US" sz="1600" dirty="0" smtClean="0">
                <a:solidFill>
                  <a:srgbClr val="000000"/>
                </a:solidFill>
                <a:cs typeface="Arial" charset="0"/>
              </a:rPr>
              <a:t>каталоге</a:t>
            </a:r>
            <a:endParaRPr lang="en-GB" altLang="en-US" sz="1600" dirty="0" smtClean="0">
              <a:solidFill>
                <a:srgbClr val="000000"/>
              </a:solidFill>
              <a:cs typeface="Arial" charset="0"/>
            </a:endParaRPr>
          </a:p>
          <a:p>
            <a:pPr fontAlgn="base">
              <a:spcBef>
                <a:spcPct val="0"/>
              </a:spcBef>
              <a:spcAft>
                <a:spcPct val="0"/>
              </a:spcAft>
            </a:pPr>
            <a:endParaRPr lang="en-GB" dirty="0" smtClean="0">
              <a:solidFill>
                <a:srgbClr val="002060"/>
              </a:solidFill>
            </a:endParaRPr>
          </a:p>
          <a:p>
            <a:pPr fontAlgn="base">
              <a:spcBef>
                <a:spcPct val="0"/>
              </a:spcBef>
              <a:spcAft>
                <a:spcPct val="0"/>
              </a:spcAft>
            </a:pPr>
            <a:r>
              <a:rPr lang="ru-RU" altLang="en-US" sz="1600" dirty="0">
                <a:solidFill>
                  <a:srgbClr val="000000"/>
                </a:solidFill>
                <a:cs typeface="Arial" charset="0"/>
              </a:rPr>
              <a:t>Ссылки</a:t>
            </a:r>
            <a:r>
              <a:rPr lang="ru-RU" altLang="en-US" sz="1600" b="1" dirty="0">
                <a:solidFill>
                  <a:srgbClr val="000000"/>
                </a:solidFill>
                <a:cs typeface="Arial" charset="0"/>
              </a:rPr>
              <a:t> </a:t>
            </a:r>
            <a:r>
              <a:rPr lang="en-US" altLang="en-US" sz="1600" b="1" dirty="0" err="1">
                <a:solidFill>
                  <a:srgbClr val="000000"/>
                </a:solidFill>
                <a:cs typeface="Arial" charset="0"/>
              </a:rPr>
              <a:t>WorldCat</a:t>
            </a:r>
            <a:r>
              <a:rPr lang="en-US" altLang="en-US" sz="1600" dirty="0">
                <a:solidFill>
                  <a:srgbClr val="000000"/>
                </a:solidFill>
                <a:cs typeface="Arial" charset="0"/>
              </a:rPr>
              <a:t> </a:t>
            </a:r>
            <a:r>
              <a:rPr lang="ru-RU" altLang="en-US" sz="1600" dirty="0">
                <a:solidFill>
                  <a:srgbClr val="000000"/>
                </a:solidFill>
                <a:cs typeface="Arial" charset="0"/>
              </a:rPr>
              <a:t>приводят прямо на запись</a:t>
            </a:r>
            <a:r>
              <a:rPr lang="ru-RU" altLang="en-US" sz="1600" dirty="0">
                <a:solidFill>
                  <a:prstClr val="black"/>
                </a:solidFill>
                <a:cs typeface="Arial" charset="0"/>
              </a:rPr>
              <a:t> </a:t>
            </a:r>
            <a:r>
              <a:rPr lang="ru-RU" altLang="en-US" sz="1600" dirty="0">
                <a:solidFill>
                  <a:srgbClr val="000000"/>
                </a:solidFill>
                <a:cs typeface="Arial" charset="0"/>
              </a:rPr>
              <a:t>соответствующего ресурса</a:t>
            </a:r>
            <a:r>
              <a:rPr lang="ru-RU" altLang="en-US" sz="1600" dirty="0">
                <a:solidFill>
                  <a:prstClr val="black"/>
                </a:solidFill>
                <a:cs typeface="Arial" charset="0"/>
              </a:rPr>
              <a:t> </a:t>
            </a:r>
            <a:r>
              <a:rPr lang="ru-RU" altLang="en-US" sz="1600" dirty="0">
                <a:solidFill>
                  <a:srgbClr val="000000"/>
                </a:solidFill>
                <a:cs typeface="Arial" charset="0"/>
              </a:rPr>
              <a:t>в каталоге</a:t>
            </a:r>
            <a:r>
              <a:rPr lang="en-US" altLang="en-US" sz="1600" dirty="0">
                <a:solidFill>
                  <a:srgbClr val="000000"/>
                </a:solidFill>
                <a:cs typeface="Arial" charset="0"/>
              </a:rPr>
              <a:t> OCLC </a:t>
            </a:r>
            <a:r>
              <a:rPr lang="en-US" altLang="en-US" sz="1600" dirty="0" err="1">
                <a:solidFill>
                  <a:srgbClr val="000000"/>
                </a:solidFill>
                <a:cs typeface="Arial" charset="0"/>
              </a:rPr>
              <a:t>WorldCat</a:t>
            </a:r>
            <a:r>
              <a:rPr lang="en-US" altLang="en-US" sz="1600" dirty="0">
                <a:solidFill>
                  <a:srgbClr val="000000"/>
                </a:solidFill>
                <a:cs typeface="Arial" charset="0"/>
              </a:rPr>
              <a:t>.</a:t>
            </a:r>
            <a:endParaRPr lang="pl-PL" altLang="en-US" sz="1600" dirty="0">
              <a:solidFill>
                <a:srgbClr val="000000"/>
              </a:solidFill>
              <a:cs typeface="Arial" charset="0"/>
            </a:endParaRPr>
          </a:p>
          <a:p>
            <a:pPr fontAlgn="base">
              <a:spcBef>
                <a:spcPct val="0"/>
              </a:spcBef>
              <a:spcAft>
                <a:spcPct val="0"/>
              </a:spcAft>
            </a:pPr>
            <a:endParaRPr lang="en-US" altLang="en-US" sz="1600" dirty="0">
              <a:solidFill>
                <a:srgbClr val="000000"/>
              </a:solidFill>
              <a:cs typeface="Arial" charset="0"/>
            </a:endParaRPr>
          </a:p>
          <a:p>
            <a:pPr fontAlgn="base">
              <a:spcBef>
                <a:spcPct val="0"/>
              </a:spcBef>
              <a:spcAft>
                <a:spcPct val="0"/>
              </a:spcAft>
            </a:pPr>
            <a:r>
              <a:rPr lang="ru-RU" altLang="en-US" dirty="0">
                <a:solidFill>
                  <a:srgbClr val="000000"/>
                </a:solidFill>
                <a:cs typeface="Arial" charset="0"/>
              </a:rPr>
              <a:t>Ссылки</a:t>
            </a:r>
            <a:r>
              <a:rPr lang="ru-RU" altLang="en-US" b="1" dirty="0">
                <a:solidFill>
                  <a:srgbClr val="000000"/>
                </a:solidFill>
                <a:cs typeface="Arial" charset="0"/>
              </a:rPr>
              <a:t> </a:t>
            </a:r>
            <a:r>
              <a:rPr lang="en-US" altLang="en-US" b="1" dirty="0">
                <a:solidFill>
                  <a:srgbClr val="000000"/>
                </a:solidFill>
                <a:cs typeface="Arial" charset="0"/>
              </a:rPr>
              <a:t>Google Books</a:t>
            </a:r>
            <a:r>
              <a:rPr lang="en-US" altLang="en-US" dirty="0">
                <a:solidFill>
                  <a:srgbClr val="000000"/>
                </a:solidFill>
                <a:cs typeface="Arial" charset="0"/>
              </a:rPr>
              <a:t> (</a:t>
            </a:r>
            <a:r>
              <a:rPr lang="ru-RU" altLang="en-US" dirty="0">
                <a:solidFill>
                  <a:srgbClr val="000000"/>
                </a:solidFill>
                <a:cs typeface="Arial" charset="0"/>
              </a:rPr>
              <a:t>где это возможно</a:t>
            </a:r>
            <a:r>
              <a:rPr lang="en-US" altLang="en-US" dirty="0">
                <a:solidFill>
                  <a:srgbClr val="000000"/>
                </a:solidFill>
                <a:cs typeface="Arial" charset="0"/>
              </a:rPr>
              <a:t>) </a:t>
            </a:r>
            <a:r>
              <a:rPr lang="ru-RU" altLang="en-US" dirty="0">
                <a:solidFill>
                  <a:srgbClr val="000000"/>
                </a:solidFill>
                <a:cs typeface="Arial" charset="0"/>
              </a:rPr>
              <a:t>ведут прямо на этот ресурс в</a:t>
            </a:r>
            <a:r>
              <a:rPr lang="en-US" altLang="en-US" dirty="0">
                <a:solidFill>
                  <a:srgbClr val="000000"/>
                </a:solidFill>
                <a:cs typeface="Arial" charset="0"/>
              </a:rPr>
              <a:t> Google Books.</a:t>
            </a:r>
          </a:p>
          <a:p>
            <a:pPr algn="ctr"/>
            <a:endParaRPr lang="en-GB" dirty="0">
              <a:solidFill>
                <a:prstClr val="white"/>
              </a:solidFill>
            </a:endParaRPr>
          </a:p>
        </p:txBody>
      </p:sp>
      <p:sp>
        <p:nvSpPr>
          <p:cNvPr id="3" name="Rectangle 2"/>
          <p:cNvSpPr/>
          <p:nvPr/>
        </p:nvSpPr>
        <p:spPr>
          <a:xfrm>
            <a:off x="2483768" y="1772816"/>
            <a:ext cx="5904656" cy="79208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945966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45094"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940152" y="116632"/>
            <a:ext cx="3104943" cy="936104"/>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dirty="0">
                <a:solidFill>
                  <a:srgbClr val="000000"/>
                </a:solidFill>
                <a:cs typeface="Arial" charset="0"/>
              </a:rPr>
              <a:t>заголовки</a:t>
            </a:r>
            <a:r>
              <a:rPr lang="pl-PL" altLang="en-US" dirty="0">
                <a:solidFill>
                  <a:srgbClr val="000000"/>
                </a:solidFill>
                <a:cs typeface="Arial" charset="0"/>
              </a:rPr>
              <a:t> – </a:t>
            </a:r>
            <a:r>
              <a:rPr lang="ru-RU" altLang="en-US" dirty="0">
                <a:solidFill>
                  <a:srgbClr val="000000"/>
                </a:solidFill>
                <a:cs typeface="Arial" charset="0"/>
              </a:rPr>
              <a:t>определяют типы ресурсов и основные научные области</a:t>
            </a:r>
            <a:endParaRPr lang="pl-PL" altLang="en-US" dirty="0">
              <a:solidFill>
                <a:srgbClr val="000000"/>
              </a:solidFill>
              <a:cs typeface="Arial" charset="0"/>
            </a:endParaRPr>
          </a:p>
        </p:txBody>
      </p:sp>
      <p:sp>
        <p:nvSpPr>
          <p:cNvPr id="3" name="Rectangle 2"/>
          <p:cNvSpPr/>
          <p:nvPr/>
        </p:nvSpPr>
        <p:spPr>
          <a:xfrm>
            <a:off x="5940151" y="1484784"/>
            <a:ext cx="3104943" cy="1273832"/>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dirty="0">
                <a:solidFill>
                  <a:srgbClr val="000000"/>
                </a:solidFill>
                <a:cs typeface="Arial" charset="0"/>
              </a:rPr>
              <a:t>Экспертные комментарии вводят в контекст и дают рекомендации, ориентируя пользователя среди цитат</a:t>
            </a:r>
            <a:endParaRPr lang="pl-PL" altLang="en-US" dirty="0">
              <a:solidFill>
                <a:srgbClr val="000000"/>
              </a:solidFill>
              <a:cs typeface="Arial" charset="0"/>
            </a:endParaRPr>
          </a:p>
        </p:txBody>
      </p:sp>
      <p:sp>
        <p:nvSpPr>
          <p:cNvPr id="4" name="Rectangle 3"/>
          <p:cNvSpPr/>
          <p:nvPr/>
        </p:nvSpPr>
        <p:spPr>
          <a:xfrm>
            <a:off x="5796136" y="4293096"/>
            <a:ext cx="3248959" cy="1224136"/>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dirty="0">
                <a:solidFill>
                  <a:srgbClr val="000000"/>
                </a:solidFill>
                <a:cs typeface="Arial" charset="0"/>
              </a:rPr>
              <a:t>Цитаты снабжены выборочным списком лучших и наиболее полезных ресурсов</a:t>
            </a:r>
          </a:p>
        </p:txBody>
      </p:sp>
      <p:sp>
        <p:nvSpPr>
          <p:cNvPr id="5" name="Rectangle 4"/>
          <p:cNvSpPr/>
          <p:nvPr/>
        </p:nvSpPr>
        <p:spPr>
          <a:xfrm>
            <a:off x="1" y="3674993"/>
            <a:ext cx="1944216" cy="2592288"/>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dirty="0">
                <a:solidFill>
                  <a:srgbClr val="000000"/>
                </a:solidFill>
                <a:cs typeface="Arial" charset="0"/>
              </a:rPr>
              <a:t>Ссылки на ресурсы, доступные в вашем библиотечном каталоге, </a:t>
            </a:r>
            <a:r>
              <a:rPr lang="pl-PL" altLang="en-US" dirty="0">
                <a:solidFill>
                  <a:srgbClr val="000000"/>
                </a:solidFill>
                <a:cs typeface="Arial" charset="0"/>
              </a:rPr>
              <a:t>OCLC WorldCat, Google Books </a:t>
            </a:r>
            <a:r>
              <a:rPr lang="ru-RU" altLang="en-US" dirty="0">
                <a:solidFill>
                  <a:srgbClr val="000000"/>
                </a:solidFill>
                <a:cs typeface="Arial" charset="0"/>
              </a:rPr>
              <a:t>и т.д.</a:t>
            </a:r>
            <a:endParaRPr lang="pl-PL" altLang="en-US" dirty="0">
              <a:solidFill>
                <a:srgbClr val="000000"/>
              </a:solidFill>
              <a:cs typeface="Arial" charset="0"/>
            </a:endParaRPr>
          </a:p>
        </p:txBody>
      </p:sp>
      <p:sp>
        <p:nvSpPr>
          <p:cNvPr id="6" name="Rectangle 5"/>
          <p:cNvSpPr/>
          <p:nvPr/>
        </p:nvSpPr>
        <p:spPr>
          <a:xfrm>
            <a:off x="5421573" y="5733256"/>
            <a:ext cx="3635896" cy="1066428"/>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dirty="0">
                <a:solidFill>
                  <a:srgbClr val="000000"/>
                </a:solidFill>
                <a:cs typeface="Arial" charset="0"/>
              </a:rPr>
              <a:t>Аннотации показывают, что включено в работу, и дают указания о том, как ресурс может способствовать поиску</a:t>
            </a:r>
          </a:p>
        </p:txBody>
      </p:sp>
    </p:spTree>
    <p:extLst>
      <p:ext uri="{BB962C8B-B14F-4D97-AF65-F5344CB8AC3E}">
        <p14:creationId xmlns:p14="http://schemas.microsoft.com/office/powerpoint/2010/main" val="932013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Oxford Handbooks Online</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Explore the content</a:t>
            </a:r>
            <a:endParaRPr lang="en-GB" sz="2400" dirty="0">
              <a:latin typeface="OUP Swift Light" panose="02000503080000020004"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988840"/>
            <a:ext cx="4531153" cy="479715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2168364"/>
            <a:ext cx="4021455" cy="223224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640" y="4509120"/>
            <a:ext cx="1922122" cy="2035188"/>
          </a:xfrm>
          <a:prstGeom prst="rect">
            <a:avLst/>
          </a:prstGeom>
        </p:spPr>
      </p:pic>
      <p:sp>
        <p:nvSpPr>
          <p:cNvPr id="9" name="TextBox 8"/>
          <p:cNvSpPr txBox="1"/>
          <p:nvPr/>
        </p:nvSpPr>
        <p:spPr>
          <a:xfrm>
            <a:off x="3919777" y="4788050"/>
            <a:ext cx="5039360" cy="1477328"/>
          </a:xfrm>
          <a:prstGeom prst="rect">
            <a:avLst/>
          </a:prstGeom>
          <a:solidFill>
            <a:srgbClr val="FFFF00"/>
          </a:solidFill>
        </p:spPr>
        <p:txBody>
          <a:bodyPr wrap="square" rtlCol="0">
            <a:spAutoFit/>
          </a:bodyPr>
          <a:lstStyle/>
          <a:p>
            <a:r>
              <a:rPr lang="en-GB" dirty="0"/>
              <a:t>14 subject areas</a:t>
            </a:r>
          </a:p>
          <a:p>
            <a:r>
              <a:rPr lang="en-GB" dirty="0" smtClean="0"/>
              <a:t>Scholarly </a:t>
            </a:r>
            <a:r>
              <a:rPr lang="en-GB" dirty="0"/>
              <a:t>reviews of subjects in humanities and social sciences. </a:t>
            </a:r>
          </a:p>
          <a:p>
            <a:r>
              <a:rPr lang="en-GB" dirty="0" smtClean="0"/>
              <a:t>Articles </a:t>
            </a:r>
            <a:r>
              <a:rPr lang="en-GB" dirty="0"/>
              <a:t>are posted online as soon as they are ready. Extremely up to date</a:t>
            </a:r>
          </a:p>
        </p:txBody>
      </p:sp>
    </p:spTree>
    <p:extLst>
      <p:ext uri="{BB962C8B-B14F-4D97-AF65-F5344CB8AC3E}">
        <p14:creationId xmlns:p14="http://schemas.microsoft.com/office/powerpoint/2010/main" val="259508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779" y="1041975"/>
            <a:ext cx="8382000" cy="584775"/>
          </a:xfrm>
          <a:prstGeom prst="rect">
            <a:avLst/>
          </a:prstGeom>
          <a:noFill/>
        </p:spPr>
        <p:txBody>
          <a:bodyPr wrap="square" rtlCol="0">
            <a:spAutoFit/>
          </a:bodyPr>
          <a:lstStyle/>
          <a:p>
            <a:r>
              <a:rPr lang="en-GB" sz="3200" b="1" dirty="0"/>
              <a:t>Oxford Handbooks </a:t>
            </a:r>
            <a:r>
              <a:rPr lang="en-GB" sz="3200" b="1" dirty="0" smtClean="0"/>
              <a:t>Online</a:t>
            </a:r>
            <a:endParaRPr lang="pl-PL" sz="3200" b="1" dirty="0"/>
          </a:p>
        </p:txBody>
      </p:sp>
      <p:sp>
        <p:nvSpPr>
          <p:cNvPr id="8" name="TextBox 7"/>
          <p:cNvSpPr txBox="1"/>
          <p:nvPr/>
        </p:nvSpPr>
        <p:spPr>
          <a:xfrm>
            <a:off x="512379" y="2304392"/>
            <a:ext cx="5588876" cy="4893647"/>
          </a:xfrm>
          <a:prstGeom prst="rect">
            <a:avLst/>
          </a:prstGeom>
          <a:noFill/>
        </p:spPr>
        <p:txBody>
          <a:bodyPr wrap="square" numCol="2" rtlCol="0">
            <a:spAutoFit/>
          </a:bodyPr>
          <a:lstStyle/>
          <a:p>
            <a:pPr marL="285750" indent="-285750">
              <a:buFont typeface="Arial" pitchFamily="34" charset="0"/>
              <a:buChar char="•"/>
              <a:defRPr/>
            </a:pPr>
            <a:r>
              <a:rPr lang="en-US" sz="2400" dirty="0"/>
              <a:t>Archaeology</a:t>
            </a:r>
          </a:p>
          <a:p>
            <a:pPr marL="285750" indent="-285750">
              <a:buFont typeface="Arial" pitchFamily="34" charset="0"/>
              <a:buChar char="•"/>
              <a:defRPr/>
            </a:pPr>
            <a:r>
              <a:rPr lang="en-US" sz="2400" b="1" dirty="0">
                <a:solidFill>
                  <a:srgbClr val="FF0000"/>
                </a:solidFill>
              </a:rPr>
              <a:t>Business &amp; Management</a:t>
            </a:r>
          </a:p>
          <a:p>
            <a:pPr marL="285750" indent="-285750">
              <a:buFont typeface="Arial" pitchFamily="34" charset="0"/>
              <a:buChar char="•"/>
              <a:defRPr/>
            </a:pPr>
            <a:r>
              <a:rPr lang="en-US" sz="2400" dirty="0"/>
              <a:t>Classics</a:t>
            </a:r>
          </a:p>
          <a:p>
            <a:pPr marL="285750" indent="-285750">
              <a:buFont typeface="Arial" pitchFamily="34" charset="0"/>
              <a:buChar char="•"/>
              <a:defRPr/>
            </a:pPr>
            <a:r>
              <a:rPr lang="en-US" sz="2400" dirty="0" smtClean="0"/>
              <a:t>Criminology</a:t>
            </a:r>
          </a:p>
          <a:p>
            <a:pPr marL="285750" indent="-285750">
              <a:buFont typeface="Arial" pitchFamily="34" charset="0"/>
              <a:buChar char="•"/>
              <a:defRPr/>
            </a:pPr>
            <a:r>
              <a:rPr lang="en-US" sz="2400" b="1" dirty="0" smtClean="0">
                <a:solidFill>
                  <a:srgbClr val="FF0000"/>
                </a:solidFill>
              </a:rPr>
              <a:t>Economics </a:t>
            </a:r>
            <a:r>
              <a:rPr lang="en-US" sz="2400" b="1" dirty="0">
                <a:solidFill>
                  <a:srgbClr val="FF0000"/>
                </a:solidFill>
              </a:rPr>
              <a:t>&amp; </a:t>
            </a:r>
            <a:r>
              <a:rPr lang="en-US" sz="2400" b="1" dirty="0" smtClean="0">
                <a:solidFill>
                  <a:srgbClr val="FF0000"/>
                </a:solidFill>
              </a:rPr>
              <a:t>Finance</a:t>
            </a:r>
          </a:p>
          <a:p>
            <a:pPr marL="285750" indent="-285750">
              <a:buFont typeface="Arial" pitchFamily="34" charset="0"/>
              <a:buChar char="•"/>
              <a:defRPr/>
            </a:pPr>
            <a:r>
              <a:rPr lang="en-US" sz="2400" dirty="0" smtClean="0"/>
              <a:t>History</a:t>
            </a:r>
          </a:p>
          <a:p>
            <a:pPr marL="285750" indent="-285750">
              <a:buFont typeface="Arial" pitchFamily="34" charset="0"/>
              <a:buChar char="•"/>
              <a:defRPr/>
            </a:pPr>
            <a:endParaRPr lang="en-US" sz="2400" dirty="0" smtClean="0"/>
          </a:p>
          <a:p>
            <a:pPr marL="285750" indent="-285750">
              <a:buFont typeface="Arial" pitchFamily="34" charset="0"/>
              <a:buChar char="•"/>
              <a:defRPr/>
            </a:pPr>
            <a:endParaRPr lang="en-US" sz="2400" dirty="0"/>
          </a:p>
          <a:p>
            <a:pPr marL="285750" indent="-285750">
              <a:buFont typeface="Arial" pitchFamily="34" charset="0"/>
              <a:buChar char="•"/>
              <a:defRPr/>
            </a:pPr>
            <a:endParaRPr lang="en-US" sz="2400" dirty="0" smtClean="0"/>
          </a:p>
          <a:p>
            <a:pPr marL="285750" indent="-285750">
              <a:buFont typeface="Arial" pitchFamily="34" charset="0"/>
              <a:buChar char="•"/>
              <a:defRPr/>
            </a:pPr>
            <a:endParaRPr lang="en-US" sz="2400" dirty="0"/>
          </a:p>
          <a:p>
            <a:pPr marL="285750" indent="-285750">
              <a:buFont typeface="Arial" pitchFamily="34" charset="0"/>
              <a:buChar char="•"/>
              <a:defRPr/>
            </a:pPr>
            <a:endParaRPr lang="en-US" sz="2400" dirty="0" smtClean="0"/>
          </a:p>
          <a:p>
            <a:pPr marL="285750" indent="-285750">
              <a:buFont typeface="Arial" pitchFamily="34" charset="0"/>
              <a:buChar char="•"/>
              <a:defRPr/>
            </a:pPr>
            <a:r>
              <a:rPr lang="en-US" sz="2400" b="1" dirty="0" smtClean="0">
                <a:solidFill>
                  <a:srgbClr val="FF0000"/>
                </a:solidFill>
              </a:rPr>
              <a:t>Law</a:t>
            </a:r>
            <a:endParaRPr lang="en-US" sz="2400" b="1" dirty="0">
              <a:solidFill>
                <a:srgbClr val="FF0000"/>
              </a:solidFill>
            </a:endParaRPr>
          </a:p>
          <a:p>
            <a:pPr marL="285750" indent="-285750">
              <a:buFont typeface="Arial" pitchFamily="34" charset="0"/>
              <a:buChar char="•"/>
              <a:defRPr/>
            </a:pPr>
            <a:r>
              <a:rPr lang="en-US" sz="2400" dirty="0" smtClean="0"/>
              <a:t>Linguistics</a:t>
            </a:r>
            <a:endParaRPr lang="en-US" sz="2400" dirty="0"/>
          </a:p>
          <a:p>
            <a:pPr marL="285750" indent="-285750">
              <a:buFont typeface="Arial" pitchFamily="34" charset="0"/>
              <a:buChar char="•"/>
              <a:defRPr/>
            </a:pPr>
            <a:r>
              <a:rPr lang="en-US" sz="2400" dirty="0"/>
              <a:t>Literature</a:t>
            </a:r>
          </a:p>
          <a:p>
            <a:pPr marL="285750" indent="-285750">
              <a:buFont typeface="Arial" pitchFamily="34" charset="0"/>
              <a:buChar char="•"/>
              <a:defRPr/>
            </a:pPr>
            <a:r>
              <a:rPr lang="en-US" sz="2400" dirty="0"/>
              <a:t>Music</a:t>
            </a:r>
          </a:p>
          <a:p>
            <a:pPr marL="285750" indent="-285750">
              <a:buFont typeface="Arial" pitchFamily="34" charset="0"/>
              <a:buChar char="•"/>
              <a:defRPr/>
            </a:pPr>
            <a:r>
              <a:rPr lang="en-US" sz="2400" b="1" dirty="0">
                <a:solidFill>
                  <a:srgbClr val="FF0000"/>
                </a:solidFill>
              </a:rPr>
              <a:t>Philosophy</a:t>
            </a:r>
            <a:r>
              <a:rPr lang="en-US" sz="2400" dirty="0"/>
              <a:t> </a:t>
            </a:r>
          </a:p>
          <a:p>
            <a:pPr marL="285750" indent="-285750">
              <a:buFont typeface="Arial" pitchFamily="34" charset="0"/>
              <a:buChar char="•"/>
              <a:defRPr/>
            </a:pPr>
            <a:r>
              <a:rPr lang="en-US" sz="2400" b="1" dirty="0">
                <a:solidFill>
                  <a:srgbClr val="FF0000"/>
                </a:solidFill>
              </a:rPr>
              <a:t>Political Science</a:t>
            </a:r>
          </a:p>
          <a:p>
            <a:pPr marL="285750" indent="-285750">
              <a:buFont typeface="Arial" pitchFamily="34" charset="0"/>
              <a:buChar char="•"/>
              <a:defRPr/>
            </a:pPr>
            <a:r>
              <a:rPr lang="en-US" sz="2400" b="1" dirty="0">
                <a:solidFill>
                  <a:srgbClr val="FF0000"/>
                </a:solidFill>
              </a:rPr>
              <a:t>Psychology</a:t>
            </a:r>
          </a:p>
          <a:p>
            <a:pPr marL="285750" indent="-285750">
              <a:buFont typeface="Arial" pitchFamily="34" charset="0"/>
              <a:buChar char="•"/>
              <a:defRPr/>
            </a:pPr>
            <a:r>
              <a:rPr lang="en-US" sz="2400" dirty="0"/>
              <a:t>Religion </a:t>
            </a:r>
          </a:p>
          <a:p>
            <a:pPr>
              <a:defRPr/>
            </a:pPr>
            <a:endParaRPr lang="en-US" sz="1800" dirty="0"/>
          </a:p>
        </p:txBody>
      </p:sp>
      <p:pic>
        <p:nvPicPr>
          <p:cNvPr id="19458" name="Picture 2" descr="http://t2.gstatic.com/images?q=tbn:ANd9GcQJoTO1ccX9WUcOa2o39ec41Is9xwv5oj2j5U0MI3Kg_RwewpDAl1jh9Om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841" y="2030793"/>
            <a:ext cx="1969303" cy="2843379"/>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50933" y="5689600"/>
            <a:ext cx="3314846" cy="738664"/>
          </a:xfrm>
          <a:prstGeom prst="rect">
            <a:avLst/>
          </a:prstGeom>
          <a:noFill/>
        </p:spPr>
        <p:txBody>
          <a:bodyPr wrap="square" rtlCol="0">
            <a:spAutoFit/>
          </a:bodyPr>
          <a:lstStyle/>
          <a:p>
            <a:pPr algn="ctr"/>
            <a:r>
              <a:rPr lang="pl-PL" sz="2400" b="1" dirty="0" smtClean="0">
                <a:solidFill>
                  <a:srgbClr val="FF0000"/>
                </a:solidFill>
                <a:latin typeface="Times" pitchFamily="18" charset="0"/>
              </a:rPr>
              <a:t>Over 1</a:t>
            </a:r>
            <a:r>
              <a:rPr lang="en-GB" sz="2400" b="1" dirty="0" smtClean="0">
                <a:solidFill>
                  <a:srgbClr val="FF0000"/>
                </a:solidFill>
                <a:latin typeface="Times" pitchFamily="18" charset="0"/>
              </a:rPr>
              <a:t>7</a:t>
            </a:r>
            <a:r>
              <a:rPr lang="pl-PL" sz="2400" b="1" dirty="0" smtClean="0">
                <a:solidFill>
                  <a:srgbClr val="FF0000"/>
                </a:solidFill>
                <a:latin typeface="Times" pitchFamily="18" charset="0"/>
              </a:rPr>
              <a:t> </a:t>
            </a:r>
            <a:r>
              <a:rPr lang="pl-PL" sz="2400" b="1" dirty="0">
                <a:solidFill>
                  <a:srgbClr val="FF0000"/>
                </a:solidFill>
                <a:latin typeface="Times" pitchFamily="18" charset="0"/>
              </a:rPr>
              <a:t>000 </a:t>
            </a:r>
            <a:r>
              <a:rPr lang="pl-PL" sz="2400" b="1" dirty="0" smtClean="0">
                <a:solidFill>
                  <a:srgbClr val="FF0000"/>
                </a:solidFill>
                <a:latin typeface="Times" pitchFamily="18" charset="0"/>
              </a:rPr>
              <a:t>Chapters</a:t>
            </a:r>
            <a:endParaRPr lang="en-US" sz="2400" b="1" dirty="0">
              <a:solidFill>
                <a:srgbClr val="FF0000"/>
              </a:solidFill>
              <a:latin typeface="Times" pitchFamily="18" charset="0"/>
            </a:endParaRPr>
          </a:p>
          <a:p>
            <a:endParaRPr lang="en-GB" dirty="0"/>
          </a:p>
        </p:txBody>
      </p:sp>
    </p:spTree>
    <p:extLst>
      <p:ext uri="{BB962C8B-B14F-4D97-AF65-F5344CB8AC3E}">
        <p14:creationId xmlns:p14="http://schemas.microsoft.com/office/powerpoint/2010/main" val="42660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250"/>
                                        <p:tgtEl>
                                          <p:spTgt spid="8">
                                            <p:txEl>
                                              <p:pRg st="1" end="1"/>
                                            </p:txEl>
                                          </p:spTgt>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250"/>
                                        <p:tgtEl>
                                          <p:spTgt spid="8">
                                            <p:txEl>
                                              <p:pRg st="2" end="2"/>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250"/>
                                        <p:tgtEl>
                                          <p:spTgt spid="8">
                                            <p:txEl>
                                              <p:pRg st="3" end="3"/>
                                            </p:txEl>
                                          </p:spTgt>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250"/>
                                        <p:tgtEl>
                                          <p:spTgt spid="8">
                                            <p:txEl>
                                              <p:pRg st="4" end="4"/>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250"/>
                                        <p:tgtEl>
                                          <p:spTgt spid="8">
                                            <p:txEl>
                                              <p:pRg st="5" end="5"/>
                                            </p:txEl>
                                          </p:spTgt>
                                        </p:tgtEl>
                                      </p:cBhvr>
                                    </p:animEffect>
                                  </p:childTnLst>
                                </p:cTn>
                              </p:par>
                            </p:childTnLst>
                          </p:cTn>
                        </p:par>
                        <p:par>
                          <p:cTn id="28" fill="hold">
                            <p:stCondLst>
                              <p:cond delay="1750"/>
                            </p:stCondLst>
                            <p:childTnLst>
                              <p:par>
                                <p:cTn id="29" presetID="10" presetClass="entr" presetSubtype="0" fill="hold" nodeType="after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animEffect transition="in" filter="fade">
                                      <p:cBhvr>
                                        <p:cTn id="31" dur="250"/>
                                        <p:tgtEl>
                                          <p:spTgt spid="8">
                                            <p:txEl>
                                              <p:pRg st="11" end="11"/>
                                            </p:txEl>
                                          </p:spTgt>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8">
                                            <p:txEl>
                                              <p:pRg st="12" end="12"/>
                                            </p:txEl>
                                          </p:spTgt>
                                        </p:tgtEl>
                                        <p:attrNameLst>
                                          <p:attrName>style.visibility</p:attrName>
                                        </p:attrNameLst>
                                      </p:cBhvr>
                                      <p:to>
                                        <p:strVal val="visible"/>
                                      </p:to>
                                    </p:set>
                                    <p:animEffect transition="in" filter="fade">
                                      <p:cBhvr>
                                        <p:cTn id="35" dur="250"/>
                                        <p:tgtEl>
                                          <p:spTgt spid="8">
                                            <p:txEl>
                                              <p:pRg st="12" end="12"/>
                                            </p:txEl>
                                          </p:spTgt>
                                        </p:tgtEl>
                                      </p:cBhvr>
                                    </p:animEffect>
                                  </p:childTnLst>
                                </p:cTn>
                              </p:par>
                            </p:childTnLst>
                          </p:cTn>
                        </p:par>
                        <p:par>
                          <p:cTn id="36" fill="hold">
                            <p:stCondLst>
                              <p:cond delay="2250"/>
                            </p:stCondLst>
                            <p:childTnLst>
                              <p:par>
                                <p:cTn id="37" presetID="10" presetClass="entr" presetSubtype="0" fill="hold" nodeType="afterEffect">
                                  <p:stCondLst>
                                    <p:cond delay="0"/>
                                  </p:stCondLst>
                                  <p:childTnLst>
                                    <p:set>
                                      <p:cBhvr>
                                        <p:cTn id="38" dur="1" fill="hold">
                                          <p:stCondLst>
                                            <p:cond delay="0"/>
                                          </p:stCondLst>
                                        </p:cTn>
                                        <p:tgtEl>
                                          <p:spTgt spid="8">
                                            <p:txEl>
                                              <p:pRg st="13" end="13"/>
                                            </p:txEl>
                                          </p:spTgt>
                                        </p:tgtEl>
                                        <p:attrNameLst>
                                          <p:attrName>style.visibility</p:attrName>
                                        </p:attrNameLst>
                                      </p:cBhvr>
                                      <p:to>
                                        <p:strVal val="visible"/>
                                      </p:to>
                                    </p:set>
                                    <p:animEffect transition="in" filter="fade">
                                      <p:cBhvr>
                                        <p:cTn id="39" dur="250"/>
                                        <p:tgtEl>
                                          <p:spTgt spid="8">
                                            <p:txEl>
                                              <p:pRg st="13" end="13"/>
                                            </p:txEl>
                                          </p:spTgt>
                                        </p:tgtEl>
                                      </p:cBhvr>
                                    </p:animEffect>
                                  </p:childTnLst>
                                </p:cTn>
                              </p:par>
                            </p:childTnLst>
                          </p:cTn>
                        </p:par>
                        <p:par>
                          <p:cTn id="40" fill="hold">
                            <p:stCondLst>
                              <p:cond delay="2500"/>
                            </p:stCondLst>
                            <p:childTnLst>
                              <p:par>
                                <p:cTn id="41" presetID="10" presetClass="entr" presetSubtype="0" fill="hold" nodeType="afterEffect">
                                  <p:stCondLst>
                                    <p:cond delay="0"/>
                                  </p:stCondLst>
                                  <p:childTnLst>
                                    <p:set>
                                      <p:cBhvr>
                                        <p:cTn id="42" dur="1" fill="hold">
                                          <p:stCondLst>
                                            <p:cond delay="0"/>
                                          </p:stCondLst>
                                        </p:cTn>
                                        <p:tgtEl>
                                          <p:spTgt spid="8">
                                            <p:txEl>
                                              <p:pRg st="14" end="14"/>
                                            </p:txEl>
                                          </p:spTgt>
                                        </p:tgtEl>
                                        <p:attrNameLst>
                                          <p:attrName>style.visibility</p:attrName>
                                        </p:attrNameLst>
                                      </p:cBhvr>
                                      <p:to>
                                        <p:strVal val="visible"/>
                                      </p:to>
                                    </p:set>
                                    <p:animEffect transition="in" filter="fade">
                                      <p:cBhvr>
                                        <p:cTn id="43" dur="250"/>
                                        <p:tgtEl>
                                          <p:spTgt spid="8">
                                            <p:txEl>
                                              <p:pRg st="14" end="14"/>
                                            </p:txEl>
                                          </p:spTgt>
                                        </p:tgtEl>
                                      </p:cBhvr>
                                    </p:animEffect>
                                  </p:childTnLst>
                                </p:cTn>
                              </p:par>
                            </p:childTnLst>
                          </p:cTn>
                        </p:par>
                        <p:par>
                          <p:cTn id="44" fill="hold">
                            <p:stCondLst>
                              <p:cond delay="2750"/>
                            </p:stCondLst>
                            <p:childTnLst>
                              <p:par>
                                <p:cTn id="45" presetID="10" presetClass="entr" presetSubtype="0" fill="hold" nodeType="afterEffect">
                                  <p:stCondLst>
                                    <p:cond delay="0"/>
                                  </p:stCondLst>
                                  <p:childTnLst>
                                    <p:set>
                                      <p:cBhvr>
                                        <p:cTn id="46" dur="1" fill="hold">
                                          <p:stCondLst>
                                            <p:cond delay="0"/>
                                          </p:stCondLst>
                                        </p:cTn>
                                        <p:tgtEl>
                                          <p:spTgt spid="8">
                                            <p:txEl>
                                              <p:pRg st="15" end="15"/>
                                            </p:txEl>
                                          </p:spTgt>
                                        </p:tgtEl>
                                        <p:attrNameLst>
                                          <p:attrName>style.visibility</p:attrName>
                                        </p:attrNameLst>
                                      </p:cBhvr>
                                      <p:to>
                                        <p:strVal val="visible"/>
                                      </p:to>
                                    </p:set>
                                    <p:animEffect transition="in" filter="fade">
                                      <p:cBhvr>
                                        <p:cTn id="47" dur="250"/>
                                        <p:tgtEl>
                                          <p:spTgt spid="8">
                                            <p:txEl>
                                              <p:pRg st="15" end="15"/>
                                            </p:txEl>
                                          </p:spTgt>
                                        </p:tgtEl>
                                      </p:cBhvr>
                                    </p:animEffect>
                                  </p:childTnLst>
                                </p:cTn>
                              </p:par>
                            </p:childTnLst>
                          </p:cTn>
                        </p:par>
                        <p:par>
                          <p:cTn id="48" fill="hold">
                            <p:stCondLst>
                              <p:cond delay="3000"/>
                            </p:stCondLst>
                            <p:childTnLst>
                              <p:par>
                                <p:cTn id="49" presetID="10" presetClass="entr" presetSubtype="0" fill="hold" nodeType="afterEffect">
                                  <p:stCondLst>
                                    <p:cond delay="0"/>
                                  </p:stCondLst>
                                  <p:childTnLst>
                                    <p:set>
                                      <p:cBhvr>
                                        <p:cTn id="50" dur="1" fill="hold">
                                          <p:stCondLst>
                                            <p:cond delay="0"/>
                                          </p:stCondLst>
                                        </p:cTn>
                                        <p:tgtEl>
                                          <p:spTgt spid="8">
                                            <p:txEl>
                                              <p:pRg st="16" end="16"/>
                                            </p:txEl>
                                          </p:spTgt>
                                        </p:tgtEl>
                                        <p:attrNameLst>
                                          <p:attrName>style.visibility</p:attrName>
                                        </p:attrNameLst>
                                      </p:cBhvr>
                                      <p:to>
                                        <p:strVal val="visible"/>
                                      </p:to>
                                    </p:set>
                                    <p:animEffect transition="in" filter="fade">
                                      <p:cBhvr>
                                        <p:cTn id="51" dur="250"/>
                                        <p:tgtEl>
                                          <p:spTgt spid="8">
                                            <p:txEl>
                                              <p:pRg st="16" end="16"/>
                                            </p:txEl>
                                          </p:spTgt>
                                        </p:tgtEl>
                                      </p:cBhvr>
                                    </p:animEffect>
                                  </p:childTnLst>
                                </p:cTn>
                              </p:par>
                            </p:childTnLst>
                          </p:cTn>
                        </p:par>
                        <p:par>
                          <p:cTn id="52" fill="hold">
                            <p:stCondLst>
                              <p:cond delay="3250"/>
                            </p:stCondLst>
                            <p:childTnLst>
                              <p:par>
                                <p:cTn id="53" presetID="10" presetClass="entr" presetSubtype="0" fill="hold" nodeType="afterEffect">
                                  <p:stCondLst>
                                    <p:cond delay="0"/>
                                  </p:stCondLst>
                                  <p:childTnLst>
                                    <p:set>
                                      <p:cBhvr>
                                        <p:cTn id="54" dur="1" fill="hold">
                                          <p:stCondLst>
                                            <p:cond delay="0"/>
                                          </p:stCondLst>
                                        </p:cTn>
                                        <p:tgtEl>
                                          <p:spTgt spid="8">
                                            <p:txEl>
                                              <p:pRg st="17" end="17"/>
                                            </p:txEl>
                                          </p:spTgt>
                                        </p:tgtEl>
                                        <p:attrNameLst>
                                          <p:attrName>style.visibility</p:attrName>
                                        </p:attrNameLst>
                                      </p:cBhvr>
                                      <p:to>
                                        <p:strVal val="visible"/>
                                      </p:to>
                                    </p:set>
                                    <p:animEffect transition="in" filter="fade">
                                      <p:cBhvr>
                                        <p:cTn id="55" dur="250"/>
                                        <p:tgtEl>
                                          <p:spTgt spid="8">
                                            <p:txEl>
                                              <p:pRg st="17" end="17"/>
                                            </p:txEl>
                                          </p:spTgt>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8">
                                            <p:txEl>
                                              <p:pRg st="18" end="18"/>
                                            </p:txEl>
                                          </p:spTgt>
                                        </p:tgtEl>
                                        <p:attrNameLst>
                                          <p:attrName>style.visibility</p:attrName>
                                        </p:attrNameLst>
                                      </p:cBhvr>
                                      <p:to>
                                        <p:strVal val="visible"/>
                                      </p:to>
                                    </p:set>
                                    <p:animEffect transition="in" filter="fade">
                                      <p:cBhvr>
                                        <p:cTn id="59" dur="250"/>
                                        <p:tgtEl>
                                          <p:spTgt spid="8">
                                            <p:txEl>
                                              <p:pRg st="18" end="1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3">
                                            <p:txEl>
                                              <p:pRg st="0" end="0"/>
                                            </p:txEl>
                                          </p:spTgt>
                                        </p:tgtEl>
                                        <p:attrNameLst>
                                          <p:attrName>style.visibility</p:attrName>
                                        </p:attrNameLst>
                                      </p:cBhvr>
                                      <p:to>
                                        <p:strVal val="visible"/>
                                      </p:to>
                                    </p:set>
                                    <p:animEffect transition="in" filter="wheel(1)">
                                      <p:cBhvr>
                                        <p:cTn id="6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Editors in Chief and Editorial Boards</a:t>
            </a:r>
            <a:endParaRPr lang="en-US" dirty="0"/>
          </a:p>
        </p:txBody>
      </p:sp>
      <p:sp>
        <p:nvSpPr>
          <p:cNvPr id="3" name="Text Placeholder 2"/>
          <p:cNvSpPr>
            <a:spLocks noGrp="1"/>
          </p:cNvSpPr>
          <p:nvPr>
            <p:ph type="body" sz="quarter" idx="13"/>
          </p:nvPr>
        </p:nvSpPr>
        <p:spPr/>
        <p:txBody>
          <a:bodyPr/>
          <a:lstStyle/>
          <a:p>
            <a:endParaRPr lang="en-US" dirty="0"/>
          </a:p>
        </p:txBody>
      </p:sp>
      <p:graphicFrame>
        <p:nvGraphicFramePr>
          <p:cNvPr id="6" name="Content Placeholder 4"/>
          <p:cNvGraphicFramePr>
            <a:graphicFrameLocks/>
          </p:cNvGraphicFramePr>
          <p:nvPr>
            <p:extLst/>
          </p:nvPr>
        </p:nvGraphicFramePr>
        <p:xfrm>
          <a:off x="1304925" y="1789113"/>
          <a:ext cx="5670552" cy="4686300"/>
        </p:xfrm>
        <a:graphic>
          <a:graphicData uri="http://schemas.openxmlformats.org/drawingml/2006/table">
            <a:tbl>
              <a:tblPr firstRow="1" bandRow="1">
                <a:tableStyleId>{5C22544A-7EE6-4342-B048-85BDC9FD1C3A}</a:tableStyleId>
              </a:tblPr>
              <a:tblGrid>
                <a:gridCol w="1417638"/>
                <a:gridCol w="1417638"/>
                <a:gridCol w="1417638"/>
                <a:gridCol w="1417638"/>
              </a:tblGrid>
              <a:tr h="1133559">
                <a:tc>
                  <a:txBody>
                    <a:bodyPr/>
                    <a:lstStyle/>
                    <a:p>
                      <a:pPr algn="ctr"/>
                      <a:endParaRPr lang="en-US" sz="14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40106">
                <a:tc>
                  <a:txBody>
                    <a:bodyPr/>
                    <a:lstStyle/>
                    <a:p>
                      <a:pPr algn="ctr" eaLnBrk="1" hangingPunct="1"/>
                      <a:r>
                        <a:rPr lang="en-GB" sz="1100" b="1" dirty="0" smtClean="0"/>
                        <a:t>Chris </a:t>
                      </a:r>
                      <a:r>
                        <a:rPr lang="en-GB" sz="1100" b="1" dirty="0" err="1" smtClean="0"/>
                        <a:t>Gosden</a:t>
                      </a:r>
                      <a:endParaRPr lang="en-GB" sz="1100" b="1" dirty="0" smtClean="0"/>
                    </a:p>
                    <a:p>
                      <a:pPr algn="ctr" eaLnBrk="1" hangingPunct="1"/>
                      <a:r>
                        <a:rPr lang="en-GB" sz="1100" b="0" i="1" dirty="0" smtClean="0"/>
                        <a:t>Archaeology</a:t>
                      </a:r>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1" hangingPunct="1"/>
                      <a:r>
                        <a:rPr lang="en-US" sz="1100" b="1" dirty="0" smtClean="0"/>
                        <a:t>Michael </a:t>
                      </a:r>
                      <a:r>
                        <a:rPr lang="en-US" sz="1100" b="1" dirty="0" err="1" smtClean="0"/>
                        <a:t>Hitt</a:t>
                      </a:r>
                      <a:endParaRPr lang="en-US" sz="1100" b="1" dirty="0" smtClean="0"/>
                    </a:p>
                    <a:p>
                      <a:pPr algn="ctr" eaLnBrk="1" hangingPunct="1"/>
                      <a:r>
                        <a:rPr lang="en-US" sz="1100" b="0" i="1" dirty="0" smtClean="0"/>
                        <a:t>Business and Management</a:t>
                      </a:r>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1" hangingPunct="1"/>
                      <a:r>
                        <a:rPr lang="en-US" sz="1100" b="1" dirty="0" smtClean="0"/>
                        <a:t>Michael </a:t>
                      </a:r>
                      <a:r>
                        <a:rPr lang="en-US" sz="1100" b="1" dirty="0" err="1" smtClean="0"/>
                        <a:t>Tonry</a:t>
                      </a:r>
                      <a:endParaRPr lang="en-US" sz="1100" b="1" dirty="0" smtClean="0"/>
                    </a:p>
                    <a:p>
                      <a:pPr algn="ctr" eaLnBrk="1" hangingPunct="1"/>
                      <a:r>
                        <a:rPr lang="en-US" sz="1100" b="0" i="1" dirty="0" smtClean="0"/>
                        <a:t>Criminology and Criminal Justice</a:t>
                      </a:r>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100" b="1" dirty="0" smtClean="0"/>
                        <a:t>William Doyle</a:t>
                      </a:r>
                    </a:p>
                    <a:p>
                      <a:pPr marL="0" marR="0" indent="0" algn="ctr" defTabSz="457200" rtl="0" eaLnBrk="1" fontAlgn="auto" latinLnBrk="0" hangingPunct="1">
                        <a:lnSpc>
                          <a:spcPct val="100000"/>
                        </a:lnSpc>
                        <a:spcBef>
                          <a:spcPts val="0"/>
                        </a:spcBef>
                        <a:spcAft>
                          <a:spcPts val="0"/>
                        </a:spcAft>
                        <a:buClrTx/>
                        <a:buSzTx/>
                        <a:buFontTx/>
                        <a:buNone/>
                        <a:tabLst/>
                        <a:defRPr/>
                      </a:pPr>
                      <a:r>
                        <a:rPr lang="en-GB" sz="1100" b="0" i="1" dirty="0" smtClean="0"/>
                        <a:t>History</a:t>
                      </a:r>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03958">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40106">
                <a:tc>
                  <a:txBody>
                    <a:bodyPr/>
                    <a:lstStyle/>
                    <a:p>
                      <a:pPr algn="ctr"/>
                      <a:r>
                        <a:rPr lang="en-US" sz="1100" b="1" dirty="0" smtClean="0"/>
                        <a:t>Sally Thomason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i="1" kern="1200" dirty="0" smtClean="0">
                          <a:solidFill>
                            <a:schemeClr val="dk1"/>
                          </a:solidFill>
                          <a:effectLst/>
                          <a:latin typeface="+mn-lt"/>
                          <a:ea typeface="+mn-ea"/>
                          <a:cs typeface="+mn-cs"/>
                        </a:rPr>
                        <a:t>Linguistics</a:t>
                      </a:r>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Colin Burrow</a:t>
                      </a:r>
                    </a:p>
                    <a:p>
                      <a:pPr algn="ctr"/>
                      <a:r>
                        <a:rPr lang="en-US" sz="1100" b="0" i="1" dirty="0" smtClean="0"/>
                        <a:t> Literature</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Alexander </a:t>
                      </a:r>
                      <a:r>
                        <a:rPr lang="en-US" sz="1100" b="1" dirty="0" err="1" smtClean="0"/>
                        <a:t>Rehding</a:t>
                      </a:r>
                      <a:endParaRPr lang="en-US" sz="1100" b="1" dirty="0" smtClean="0"/>
                    </a:p>
                    <a:p>
                      <a:pPr algn="ctr"/>
                      <a:r>
                        <a:rPr lang="en-US" sz="1100" b="0" i="1" dirty="0" smtClean="0"/>
                        <a:t>Music</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Sandy Goldberg</a:t>
                      </a:r>
                    </a:p>
                    <a:p>
                      <a:pPr algn="ctr"/>
                      <a:r>
                        <a:rPr lang="en-US" sz="1100" b="0" i="1" dirty="0" smtClean="0"/>
                        <a:t>Philosophy</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28465">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smtClean="0"/>
                    </a:p>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40106">
                <a:tc>
                  <a:txBody>
                    <a:bodyPr/>
                    <a:lstStyle/>
                    <a:p>
                      <a:pPr algn="ctr"/>
                      <a:r>
                        <a:rPr lang="en-US" sz="1100" b="1" dirty="0" smtClean="0"/>
                        <a:t>Desmond King</a:t>
                      </a:r>
                    </a:p>
                    <a:p>
                      <a:pPr algn="ctr"/>
                      <a:r>
                        <a:rPr lang="en-US" sz="1100" b="0" i="1" dirty="0" smtClean="0"/>
                        <a:t>Political Science</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Peter Nathan</a:t>
                      </a:r>
                    </a:p>
                    <a:p>
                      <a:pPr algn="ctr"/>
                      <a:r>
                        <a:rPr lang="en-US" sz="1100" b="0" i="1" dirty="0" smtClean="0"/>
                        <a:t>Psychology</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Mark </a:t>
                      </a:r>
                      <a:r>
                        <a:rPr lang="en-US" sz="1100" b="1" dirty="0" err="1" smtClean="0"/>
                        <a:t>Juergensmeyer</a:t>
                      </a:r>
                      <a:endParaRPr lang="en-US" sz="1100" b="1" dirty="0" smtClean="0"/>
                    </a:p>
                    <a:p>
                      <a:pPr algn="ctr"/>
                      <a:r>
                        <a:rPr lang="en-US" sz="1100" b="0" i="1" dirty="0" smtClean="0"/>
                        <a:t>Religion</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Markus </a:t>
                      </a:r>
                      <a:r>
                        <a:rPr lang="en-US" sz="1100" b="1" dirty="0" err="1" smtClean="0"/>
                        <a:t>Dubber</a:t>
                      </a:r>
                      <a:endParaRPr lang="en-US" sz="1100" b="1" dirty="0" smtClean="0"/>
                    </a:p>
                    <a:p>
                      <a:pPr algn="ctr"/>
                      <a:r>
                        <a:rPr lang="en-US" sz="1100" b="0" i="1" dirty="0" smtClean="0"/>
                        <a:t>Law</a:t>
                      </a:r>
                    </a:p>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7" name="Picture 20"/>
          <p:cNvPicPr>
            <a:picLocks noChangeAspect="1"/>
          </p:cNvPicPr>
          <p:nvPr/>
        </p:nvPicPr>
        <p:blipFill>
          <a:blip r:embed="rId2" cstate="print">
            <a:extLst>
              <a:ext uri="{28A0092B-C50C-407E-A947-70E740481C1C}">
                <a14:useLocalDpi xmlns:a14="http://schemas.microsoft.com/office/drawing/2010/main" val="0"/>
              </a:ext>
            </a:extLst>
          </a:blip>
          <a:srcRect l="7263" r="12216" b="18661"/>
          <a:stretch>
            <a:fillRect/>
          </a:stretch>
        </p:blipFill>
        <p:spPr bwMode="auto">
          <a:xfrm>
            <a:off x="1755775" y="3617913"/>
            <a:ext cx="5508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p:cNvPicPr>
            <a:picLocks noChangeAspect="1"/>
          </p:cNvPicPr>
          <p:nvPr/>
        </p:nvPicPr>
        <p:blipFill>
          <a:blip r:embed="rId3" cstate="print">
            <a:extLst>
              <a:ext uri="{28A0092B-C50C-407E-A947-70E740481C1C}">
                <a14:useLocalDpi xmlns:a14="http://schemas.microsoft.com/office/drawing/2010/main" val="0"/>
              </a:ext>
            </a:extLst>
          </a:blip>
          <a:srcRect l="2054" r="8817"/>
          <a:stretch>
            <a:fillRect/>
          </a:stretch>
        </p:blipFill>
        <p:spPr bwMode="auto">
          <a:xfrm>
            <a:off x="3186113" y="3617913"/>
            <a:ext cx="5508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3288" y="3617913"/>
            <a:ext cx="5540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5"/>
          <p:cNvPicPr>
            <a:picLocks noChangeAspect="1"/>
          </p:cNvPicPr>
          <p:nvPr/>
        </p:nvPicPr>
        <p:blipFill>
          <a:blip r:embed="rId5" cstate="print">
            <a:extLst>
              <a:ext uri="{28A0092B-C50C-407E-A947-70E740481C1C}">
                <a14:useLocalDpi xmlns:a14="http://schemas.microsoft.com/office/drawing/2010/main" val="0"/>
              </a:ext>
            </a:extLst>
          </a:blip>
          <a:srcRect l="10989" r="19611"/>
          <a:stretch>
            <a:fillRect/>
          </a:stretch>
        </p:blipFill>
        <p:spPr bwMode="auto">
          <a:xfrm>
            <a:off x="1755775" y="5038725"/>
            <a:ext cx="5508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6"/>
          <p:cNvPicPr>
            <a:picLocks noChangeAspect="1"/>
          </p:cNvPicPr>
          <p:nvPr/>
        </p:nvPicPr>
        <p:blipFill>
          <a:blip r:embed="rId6" cstate="print">
            <a:extLst>
              <a:ext uri="{28A0092B-C50C-407E-A947-70E740481C1C}">
                <a14:useLocalDpi xmlns:a14="http://schemas.microsoft.com/office/drawing/2010/main" val="0"/>
              </a:ext>
            </a:extLst>
          </a:blip>
          <a:srcRect l="6371" t="919" r="2814" b="14407"/>
          <a:stretch>
            <a:fillRect/>
          </a:stretch>
        </p:blipFill>
        <p:spPr bwMode="auto">
          <a:xfrm>
            <a:off x="3186113" y="5038725"/>
            <a:ext cx="550862"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7"/>
          <p:cNvPicPr>
            <a:picLocks noChangeAspect="1"/>
          </p:cNvPicPr>
          <p:nvPr/>
        </p:nvPicPr>
        <p:blipFill>
          <a:blip r:embed="rId7" cstate="print">
            <a:extLst>
              <a:ext uri="{28A0092B-C50C-407E-A947-70E740481C1C}">
                <a14:useLocalDpi xmlns:a14="http://schemas.microsoft.com/office/drawing/2010/main" val="0"/>
              </a:ext>
            </a:extLst>
          </a:blip>
          <a:srcRect l="2238" r="2238" b="4761"/>
          <a:stretch>
            <a:fillRect/>
          </a:stretch>
        </p:blipFill>
        <p:spPr bwMode="auto">
          <a:xfrm>
            <a:off x="4564063" y="5038725"/>
            <a:ext cx="5508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9"/>
          <p:cNvPicPr>
            <a:picLocks noChangeAspect="1"/>
          </p:cNvPicPr>
          <p:nvPr/>
        </p:nvPicPr>
        <p:blipFill>
          <a:blip r:embed="rId8">
            <a:extLst>
              <a:ext uri="{28A0092B-C50C-407E-A947-70E740481C1C}">
                <a14:useLocalDpi xmlns:a14="http://schemas.microsoft.com/office/drawing/2010/main" val="0"/>
              </a:ext>
            </a:extLst>
          </a:blip>
          <a:srcRect l="20345" t="1521" r="13391" b="35779"/>
          <a:stretch>
            <a:fillRect/>
          </a:stretch>
        </p:blipFill>
        <p:spPr bwMode="auto">
          <a:xfrm>
            <a:off x="4564063" y="3617913"/>
            <a:ext cx="5508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0"/>
          <p:cNvPicPr>
            <a:picLocks noChangeAspect="1"/>
          </p:cNvPicPr>
          <p:nvPr/>
        </p:nvPicPr>
        <p:blipFill>
          <a:blip r:embed="rId9">
            <a:extLst>
              <a:ext uri="{28A0092B-C50C-407E-A947-70E740481C1C}">
                <a14:useLocalDpi xmlns:a14="http://schemas.microsoft.com/office/drawing/2010/main" val="0"/>
              </a:ext>
            </a:extLst>
          </a:blip>
          <a:srcRect b="5655"/>
          <a:stretch>
            <a:fillRect/>
          </a:stretch>
        </p:blipFill>
        <p:spPr bwMode="auto">
          <a:xfrm>
            <a:off x="4564063" y="2103438"/>
            <a:ext cx="5508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215"/>
          <p:cNvPicPr>
            <a:picLocks noChangeAspect="1"/>
          </p:cNvPicPr>
          <p:nvPr/>
        </p:nvPicPr>
        <p:blipFill>
          <a:blip r:embed="rId10">
            <a:extLst>
              <a:ext uri="{28A0092B-C50C-407E-A947-70E740481C1C}">
                <a14:useLocalDpi xmlns:a14="http://schemas.microsoft.com/office/drawing/2010/main" val="0"/>
              </a:ext>
            </a:extLst>
          </a:blip>
          <a:srcRect l="11023" t="6892" r="14053" b="24570"/>
          <a:stretch>
            <a:fillRect/>
          </a:stretch>
        </p:blipFill>
        <p:spPr bwMode="auto">
          <a:xfrm>
            <a:off x="5986464" y="2103438"/>
            <a:ext cx="5508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221"/>
          <p:cNvPicPr>
            <a:picLocks noChangeAspect="1"/>
          </p:cNvPicPr>
          <p:nvPr/>
        </p:nvPicPr>
        <p:blipFill>
          <a:blip r:embed="rId11" cstate="print">
            <a:extLst>
              <a:ext uri="{28A0092B-C50C-407E-A947-70E740481C1C}">
                <a14:useLocalDpi xmlns:a14="http://schemas.microsoft.com/office/drawing/2010/main" val="0"/>
              </a:ext>
            </a:extLst>
          </a:blip>
          <a:srcRect l="1128" r="1128" b="3513"/>
          <a:stretch>
            <a:fillRect/>
          </a:stretch>
        </p:blipFill>
        <p:spPr bwMode="auto">
          <a:xfrm>
            <a:off x="3186112" y="2103438"/>
            <a:ext cx="55086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222"/>
          <p:cNvPicPr>
            <a:picLocks noChangeAspect="1"/>
          </p:cNvPicPr>
          <p:nvPr/>
        </p:nvPicPr>
        <p:blipFill>
          <a:blip r:embed="rId12" cstate="print">
            <a:extLst>
              <a:ext uri="{28A0092B-C50C-407E-A947-70E740481C1C}">
                <a14:useLocalDpi xmlns:a14="http://schemas.microsoft.com/office/drawing/2010/main" val="0"/>
              </a:ext>
            </a:extLst>
          </a:blip>
          <a:srcRect l="26152" t="4498" r="25974" b="4498"/>
          <a:stretch>
            <a:fillRect/>
          </a:stretch>
        </p:blipFill>
        <p:spPr bwMode="auto">
          <a:xfrm>
            <a:off x="1755775" y="2103438"/>
            <a:ext cx="5508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http://www.law.utoronto.ca/sites/default/files/styles/full_profile/public/content_images/content/faculty_members/dubber.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86464" y="5038725"/>
            <a:ext cx="678655" cy="8143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www.columbia.edu/cu/classics/images/profiles/williams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94119" y="2103439"/>
            <a:ext cx="519020" cy="78105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223"/>
          <p:cNvSpPr>
            <a:spLocks noChangeArrowheads="1"/>
          </p:cNvSpPr>
          <p:nvPr/>
        </p:nvSpPr>
        <p:spPr bwMode="auto">
          <a:xfrm>
            <a:off x="6859322" y="2720976"/>
            <a:ext cx="150763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fontAlgn="base">
              <a:spcBef>
                <a:spcPct val="0"/>
              </a:spcBef>
              <a:spcAft>
                <a:spcPct val="0"/>
              </a:spcAft>
            </a:pPr>
            <a:endParaRPr lang="en-US" sz="1100" b="1" dirty="0">
              <a:solidFill>
                <a:srgbClr val="002147"/>
              </a:solidFill>
              <a:ea typeface="ＭＳ Ｐゴシック" pitchFamily="-112" charset="-128"/>
            </a:endParaRPr>
          </a:p>
          <a:p>
            <a:pPr defTabSz="457200" fontAlgn="base">
              <a:spcBef>
                <a:spcPct val="0"/>
              </a:spcBef>
              <a:spcAft>
                <a:spcPct val="0"/>
              </a:spcAft>
            </a:pPr>
            <a:r>
              <a:rPr lang="en-US" sz="1100" b="1" dirty="0">
                <a:solidFill>
                  <a:srgbClr val="002147"/>
                </a:solidFill>
                <a:ea typeface="ＭＳ Ｐゴシック" pitchFamily="-112" charset="-128"/>
              </a:rPr>
              <a:t>Gareth Williams</a:t>
            </a:r>
          </a:p>
          <a:p>
            <a:pPr defTabSz="457200" fontAlgn="base">
              <a:spcBef>
                <a:spcPct val="0"/>
              </a:spcBef>
              <a:spcAft>
                <a:spcPct val="0"/>
              </a:spcAft>
            </a:pPr>
            <a:r>
              <a:rPr lang="en-US" sz="1100" i="1" dirty="0">
                <a:solidFill>
                  <a:srgbClr val="002147"/>
                </a:solidFill>
                <a:ea typeface="ＭＳ Ｐゴシック" pitchFamily="-112" charset="-128"/>
              </a:rPr>
              <a:t>Classical Studies</a:t>
            </a:r>
          </a:p>
        </p:txBody>
      </p:sp>
      <p:sp>
        <p:nvSpPr>
          <p:cNvPr id="21" name="TextBox 20"/>
          <p:cNvSpPr txBox="1"/>
          <p:nvPr/>
        </p:nvSpPr>
        <p:spPr>
          <a:xfrm>
            <a:off x="7094119" y="3617913"/>
            <a:ext cx="1345031" cy="297004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457200" fontAlgn="base">
              <a:spcBef>
                <a:spcPct val="0"/>
              </a:spcBef>
              <a:spcAft>
                <a:spcPct val="0"/>
              </a:spcAft>
            </a:pPr>
            <a:r>
              <a:rPr lang="en-US" sz="1100" dirty="0">
                <a:solidFill>
                  <a:srgbClr val="002147"/>
                </a:solidFill>
              </a:rPr>
              <a:t>E</a:t>
            </a:r>
            <a:r>
              <a:rPr lang="en-US" sz="1100" dirty="0" smtClean="0">
                <a:solidFill>
                  <a:srgbClr val="002147"/>
                </a:solidFill>
              </a:rPr>
              <a:t>nsure </a:t>
            </a:r>
            <a:r>
              <a:rPr lang="en-US" sz="1100" b="1" dirty="0">
                <a:solidFill>
                  <a:srgbClr val="002147"/>
                </a:solidFill>
              </a:rPr>
              <a:t>accuracy, authority, and objectivity </a:t>
            </a:r>
            <a:endParaRPr lang="en-US" sz="1100" b="1" dirty="0" smtClean="0">
              <a:solidFill>
                <a:srgbClr val="002147"/>
              </a:solidFill>
            </a:endParaRPr>
          </a:p>
          <a:p>
            <a:pPr defTabSz="457200" fontAlgn="base">
              <a:spcBef>
                <a:spcPct val="0"/>
              </a:spcBef>
              <a:spcAft>
                <a:spcPct val="0"/>
              </a:spcAft>
            </a:pPr>
            <a:endParaRPr lang="en-US" sz="1100" b="1" dirty="0">
              <a:solidFill>
                <a:srgbClr val="002147"/>
              </a:solidFill>
            </a:endParaRPr>
          </a:p>
          <a:p>
            <a:pPr defTabSz="457200" fontAlgn="base">
              <a:spcBef>
                <a:spcPct val="0"/>
              </a:spcBef>
              <a:spcAft>
                <a:spcPct val="0"/>
              </a:spcAft>
            </a:pPr>
            <a:r>
              <a:rPr lang="en-US" sz="1100" dirty="0" smtClean="0">
                <a:solidFill>
                  <a:srgbClr val="002147"/>
                </a:solidFill>
              </a:rPr>
              <a:t>Commissioning </a:t>
            </a:r>
            <a:r>
              <a:rPr lang="en-US" sz="1100" b="1" dirty="0" smtClean="0">
                <a:solidFill>
                  <a:srgbClr val="002147"/>
                </a:solidFill>
              </a:rPr>
              <a:t>online-only </a:t>
            </a:r>
            <a:r>
              <a:rPr lang="en-US" sz="1100" b="1" dirty="0">
                <a:solidFill>
                  <a:srgbClr val="002147"/>
                </a:solidFill>
              </a:rPr>
              <a:t>peer reviewed articles </a:t>
            </a:r>
            <a:endParaRPr lang="en-US" sz="1100" b="1" dirty="0" smtClean="0">
              <a:solidFill>
                <a:srgbClr val="002147"/>
              </a:solidFill>
            </a:endParaRPr>
          </a:p>
          <a:p>
            <a:pPr defTabSz="457200" fontAlgn="base">
              <a:spcBef>
                <a:spcPct val="0"/>
              </a:spcBef>
              <a:spcAft>
                <a:spcPct val="0"/>
              </a:spcAft>
            </a:pPr>
            <a:endParaRPr lang="en-US" sz="1100" b="1" dirty="0">
              <a:solidFill>
                <a:srgbClr val="002147"/>
              </a:solidFill>
            </a:endParaRPr>
          </a:p>
          <a:p>
            <a:pPr defTabSz="457200" fontAlgn="base">
              <a:spcBef>
                <a:spcPct val="0"/>
              </a:spcBef>
              <a:spcAft>
                <a:spcPct val="0"/>
              </a:spcAft>
            </a:pPr>
            <a:r>
              <a:rPr lang="en-US" sz="1100" dirty="0">
                <a:solidFill>
                  <a:srgbClr val="002147"/>
                </a:solidFill>
              </a:rPr>
              <a:t>E</a:t>
            </a:r>
            <a:r>
              <a:rPr lang="en-US" sz="1100" dirty="0" smtClean="0">
                <a:solidFill>
                  <a:srgbClr val="002147"/>
                </a:solidFill>
              </a:rPr>
              <a:t>xpanding </a:t>
            </a:r>
            <a:r>
              <a:rPr lang="en-US" sz="1100" dirty="0">
                <a:solidFill>
                  <a:srgbClr val="002147"/>
                </a:solidFill>
              </a:rPr>
              <a:t>research in </a:t>
            </a:r>
            <a:r>
              <a:rPr lang="en-US" sz="1100" b="1" dirty="0">
                <a:solidFill>
                  <a:srgbClr val="002147"/>
                </a:solidFill>
              </a:rPr>
              <a:t>cutting edge </a:t>
            </a:r>
            <a:r>
              <a:rPr lang="en-US" sz="1100" b="1" dirty="0" smtClean="0">
                <a:solidFill>
                  <a:srgbClr val="002147"/>
                </a:solidFill>
              </a:rPr>
              <a:t>topics</a:t>
            </a:r>
          </a:p>
          <a:p>
            <a:pPr defTabSz="457200" fontAlgn="base">
              <a:spcBef>
                <a:spcPct val="0"/>
              </a:spcBef>
              <a:spcAft>
                <a:spcPct val="0"/>
              </a:spcAft>
            </a:pPr>
            <a:endParaRPr lang="en-US" sz="1100" dirty="0">
              <a:solidFill>
                <a:srgbClr val="002147"/>
              </a:solidFill>
            </a:endParaRPr>
          </a:p>
          <a:p>
            <a:pPr defTabSz="457200" fontAlgn="base">
              <a:spcBef>
                <a:spcPct val="0"/>
              </a:spcBef>
              <a:spcAft>
                <a:spcPct val="0"/>
              </a:spcAft>
            </a:pPr>
            <a:r>
              <a:rPr lang="en-US" sz="1100" dirty="0">
                <a:solidFill>
                  <a:srgbClr val="002147"/>
                </a:solidFill>
              </a:rPr>
              <a:t>E</a:t>
            </a:r>
            <a:r>
              <a:rPr lang="en-US" sz="1100" dirty="0" smtClean="0">
                <a:solidFill>
                  <a:srgbClr val="002147"/>
                </a:solidFill>
              </a:rPr>
              <a:t>nsuring </a:t>
            </a:r>
            <a:r>
              <a:rPr lang="en-US" sz="1100" b="1" dirty="0">
                <a:solidFill>
                  <a:srgbClr val="002147"/>
                </a:solidFill>
              </a:rPr>
              <a:t>comprehensive coverage </a:t>
            </a:r>
            <a:r>
              <a:rPr lang="en-US" sz="1100" dirty="0">
                <a:solidFill>
                  <a:srgbClr val="002147"/>
                </a:solidFill>
              </a:rPr>
              <a:t>of fast-moving disciplines</a:t>
            </a:r>
          </a:p>
        </p:txBody>
      </p:sp>
    </p:spTree>
    <p:extLst>
      <p:ext uri="{BB962C8B-B14F-4D97-AF65-F5344CB8AC3E}">
        <p14:creationId xmlns:p14="http://schemas.microsoft.com/office/powerpoint/2010/main" val="36190484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University Press Scholarship Online</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Explore the content</a:t>
            </a:r>
            <a:endParaRPr lang="en-GB" sz="2400" dirty="0">
              <a:latin typeface="OUP Swift Light" panose="02000503080000020004"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1988840"/>
            <a:ext cx="5112568" cy="475482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712" y="2132856"/>
            <a:ext cx="3240360" cy="269090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681" y="5124524"/>
            <a:ext cx="1714649" cy="118120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9892" y="5157192"/>
            <a:ext cx="1722269" cy="1181202"/>
          </a:xfrm>
          <a:prstGeom prst="rect">
            <a:avLst/>
          </a:prstGeom>
        </p:spPr>
      </p:pic>
    </p:spTree>
    <p:extLst>
      <p:ext uri="{BB962C8B-B14F-4D97-AF65-F5344CB8AC3E}">
        <p14:creationId xmlns:p14="http://schemas.microsoft.com/office/powerpoint/2010/main" val="38395262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txBox="1">
            <a:spLocks/>
          </p:cNvSpPr>
          <p:nvPr/>
        </p:nvSpPr>
        <p:spPr>
          <a:xfrm>
            <a:off x="368902" y="-596942"/>
            <a:ext cx="6936094" cy="1269916"/>
          </a:xfrm>
          <a:prstGeom prst="rect">
            <a:avLst/>
          </a:prstGeom>
        </p:spPr>
        <p:txBody>
          <a:bodyPr vert="horz" lIns="0" tIns="0" rIns="0" bIns="0" rtlCol="0" anchor="t" anchorCtr="0">
            <a:normAutofit/>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US" smtClean="0"/>
              <a:t>Presentation Outline</a:t>
            </a:r>
            <a:endParaRPr lang="en-US" dirty="0"/>
          </a:p>
        </p:txBody>
      </p:sp>
      <p:pic>
        <p:nvPicPr>
          <p:cNvPr id="1026" name="Picture 2" descr="Oxford Scholarship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02" y="2343748"/>
            <a:ext cx="4134693" cy="41346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8488" y="749985"/>
            <a:ext cx="4414946" cy="646331"/>
          </a:xfrm>
          <a:prstGeom prst="rect">
            <a:avLst/>
          </a:prstGeom>
        </p:spPr>
        <p:txBody>
          <a:bodyPr wrap="square">
            <a:spAutoFit/>
          </a:bodyPr>
          <a:lstStyle/>
          <a:p>
            <a:pPr lvl="0"/>
            <a:r>
              <a:rPr lang="en-GB" b="1" i="1" dirty="0">
                <a:solidFill>
                  <a:srgbClr val="002147"/>
                </a:solidFill>
              </a:rPr>
              <a:t>Oxford Scholarship </a:t>
            </a:r>
            <a:r>
              <a:rPr lang="en-GB" b="1" i="1" dirty="0" smtClean="0">
                <a:solidFill>
                  <a:srgbClr val="002147"/>
                </a:solidFill>
              </a:rPr>
              <a:t>Online</a:t>
            </a:r>
            <a:r>
              <a:rPr lang="pl-PL" b="1" i="1" dirty="0" smtClean="0">
                <a:solidFill>
                  <a:srgbClr val="002147"/>
                </a:solidFill>
              </a:rPr>
              <a:t> </a:t>
            </a:r>
          </a:p>
          <a:p>
            <a:pPr lvl="0"/>
            <a:r>
              <a:rPr lang="pl-PL" b="1" i="1" dirty="0" smtClean="0">
                <a:solidFill>
                  <a:srgbClr val="002147"/>
                </a:solidFill>
              </a:rPr>
              <a:t>University Press Scholatship Online</a:t>
            </a:r>
            <a:endParaRPr lang="en-GB" b="1" i="1" dirty="0">
              <a:solidFill>
                <a:srgbClr val="002147"/>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406" y="2343749"/>
            <a:ext cx="4134694" cy="413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5814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txBox="1">
            <a:spLocks/>
          </p:cNvSpPr>
          <p:nvPr/>
        </p:nvSpPr>
        <p:spPr>
          <a:xfrm>
            <a:off x="368902" y="-596942"/>
            <a:ext cx="6936094" cy="1269916"/>
          </a:xfrm>
          <a:prstGeom prst="rect">
            <a:avLst/>
          </a:prstGeom>
        </p:spPr>
        <p:txBody>
          <a:bodyPr vert="horz" lIns="0" tIns="0" rIns="0" bIns="0" rtlCol="0" anchor="t" anchorCtr="0">
            <a:normAutofit/>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US" smtClean="0"/>
              <a:t>Presentation Outline</a:t>
            </a:r>
            <a:endParaRPr lang="en-US" dirty="0"/>
          </a:p>
        </p:txBody>
      </p:sp>
      <p:pic>
        <p:nvPicPr>
          <p:cNvPr id="1026" name="Picture 2" descr="Oxford Scholarship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02" y="2343748"/>
            <a:ext cx="4134693" cy="41346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8488" y="749985"/>
            <a:ext cx="4414946" cy="646331"/>
          </a:xfrm>
          <a:prstGeom prst="rect">
            <a:avLst/>
          </a:prstGeom>
        </p:spPr>
        <p:txBody>
          <a:bodyPr wrap="square">
            <a:spAutoFit/>
          </a:bodyPr>
          <a:lstStyle/>
          <a:p>
            <a:pPr lvl="0"/>
            <a:r>
              <a:rPr lang="en-GB" b="1" i="1" dirty="0">
                <a:solidFill>
                  <a:srgbClr val="002147"/>
                </a:solidFill>
              </a:rPr>
              <a:t>Oxford Scholarship </a:t>
            </a:r>
            <a:r>
              <a:rPr lang="en-GB" b="1" i="1" dirty="0" smtClean="0">
                <a:solidFill>
                  <a:srgbClr val="002147"/>
                </a:solidFill>
              </a:rPr>
              <a:t>Online</a:t>
            </a:r>
            <a:r>
              <a:rPr lang="pl-PL" b="1" i="1" dirty="0" smtClean="0">
                <a:solidFill>
                  <a:srgbClr val="002147"/>
                </a:solidFill>
              </a:rPr>
              <a:t> </a:t>
            </a:r>
          </a:p>
          <a:p>
            <a:pPr lvl="0"/>
            <a:r>
              <a:rPr lang="pl-PL" b="1" i="1" dirty="0" smtClean="0">
                <a:solidFill>
                  <a:srgbClr val="002147"/>
                </a:solidFill>
              </a:rPr>
              <a:t>University Press Scholatship Online</a:t>
            </a:r>
            <a:endParaRPr lang="en-GB" b="1" i="1" dirty="0">
              <a:solidFill>
                <a:srgbClr val="002147"/>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406" y="2343749"/>
            <a:ext cx="4134694" cy="413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00132" y="1974417"/>
            <a:ext cx="4134693" cy="369332"/>
          </a:xfrm>
          <a:prstGeom prst="rect">
            <a:avLst/>
          </a:prstGeom>
          <a:noFill/>
        </p:spPr>
        <p:txBody>
          <a:bodyPr wrap="square" rtlCol="0">
            <a:spAutoFit/>
          </a:bodyPr>
          <a:lstStyle/>
          <a:p>
            <a:r>
              <a:rPr lang="en-GB" dirty="0" smtClean="0"/>
              <a:t>12,000</a:t>
            </a:r>
            <a:r>
              <a:rPr lang="pl-PL" dirty="0" smtClean="0"/>
              <a:t> Books in 20 discilplines</a:t>
            </a:r>
            <a:endParaRPr lang="en-GB" dirty="0"/>
          </a:p>
        </p:txBody>
      </p:sp>
      <p:sp>
        <p:nvSpPr>
          <p:cNvPr id="8" name="TextBox 7"/>
          <p:cNvSpPr txBox="1"/>
          <p:nvPr/>
        </p:nvSpPr>
        <p:spPr>
          <a:xfrm>
            <a:off x="4655995" y="1974417"/>
            <a:ext cx="4134693" cy="369332"/>
          </a:xfrm>
          <a:prstGeom prst="rect">
            <a:avLst/>
          </a:prstGeom>
          <a:noFill/>
        </p:spPr>
        <p:txBody>
          <a:bodyPr wrap="square" rtlCol="0">
            <a:spAutoFit/>
          </a:bodyPr>
          <a:lstStyle/>
          <a:p>
            <a:r>
              <a:rPr lang="pl-PL" dirty="0" smtClean="0"/>
              <a:t>1</a:t>
            </a:r>
            <a:r>
              <a:rPr lang="en-GB" dirty="0"/>
              <a:t>9</a:t>
            </a:r>
            <a:r>
              <a:rPr lang="pl-PL" dirty="0" smtClean="0"/>
              <a:t>,000 Books in 2</a:t>
            </a:r>
            <a:r>
              <a:rPr lang="en-GB" dirty="0"/>
              <a:t>9</a:t>
            </a:r>
            <a:r>
              <a:rPr lang="pl-PL" dirty="0" smtClean="0"/>
              <a:t> discilplines</a:t>
            </a:r>
            <a:endParaRPr lang="en-GB" dirty="0"/>
          </a:p>
        </p:txBody>
      </p:sp>
    </p:spTree>
    <p:extLst>
      <p:ext uri="{BB962C8B-B14F-4D97-AF65-F5344CB8AC3E}">
        <p14:creationId xmlns:p14="http://schemas.microsoft.com/office/powerpoint/2010/main" val="8148863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University of Oxford</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632" y="2036355"/>
            <a:ext cx="6624736" cy="4777021"/>
          </a:xfrm>
        </p:spPr>
      </p:pic>
      <p:sp>
        <p:nvSpPr>
          <p:cNvPr id="4" name="Text Placeholder 3"/>
          <p:cNvSpPr>
            <a:spLocks noGrp="1"/>
          </p:cNvSpPr>
          <p:nvPr>
            <p:ph type="body" sz="quarter" idx="13"/>
          </p:nvPr>
        </p:nvSpPr>
        <p:spPr/>
        <p:txBody>
          <a:bodyPr/>
          <a:lstStyle/>
          <a:p>
            <a:r>
              <a:rPr lang="en-GB" dirty="0" smtClean="0"/>
              <a:t>Overview</a:t>
            </a:r>
            <a:endParaRPr lang="en-GB" dirty="0"/>
          </a:p>
        </p:txBody>
      </p:sp>
      <p:sp>
        <p:nvSpPr>
          <p:cNvPr id="7" name="TextBox 6"/>
          <p:cNvSpPr txBox="1"/>
          <p:nvPr/>
        </p:nvSpPr>
        <p:spPr>
          <a:xfrm>
            <a:off x="1722016" y="4014356"/>
            <a:ext cx="5904656" cy="923330"/>
          </a:xfrm>
          <a:prstGeom prst="rect">
            <a:avLst/>
          </a:prstGeom>
          <a:noFill/>
        </p:spPr>
        <p:txBody>
          <a:bodyPr wrap="square" rtlCol="0">
            <a:spAutoFit/>
          </a:bodyPr>
          <a:lstStyle/>
          <a:p>
            <a:pPr algn="ctr"/>
            <a:r>
              <a:rPr lang="en-GB" dirty="0" smtClean="0">
                <a:solidFill>
                  <a:schemeClr val="bg1"/>
                </a:solidFill>
                <a:latin typeface="OUP Swift Light" panose="02000503080000020004" pitchFamily="2" charset="0"/>
              </a:rPr>
              <a:t>The oldest university in the English speaking world.</a:t>
            </a:r>
          </a:p>
          <a:p>
            <a:pPr algn="ctr"/>
            <a:endParaRPr lang="en-GB" dirty="0">
              <a:solidFill>
                <a:schemeClr val="bg1"/>
              </a:solidFill>
              <a:latin typeface="OUP Swift Light" panose="02000503080000020004" pitchFamily="2" charset="0"/>
            </a:endParaRPr>
          </a:p>
          <a:p>
            <a:pPr algn="ctr"/>
            <a:r>
              <a:rPr lang="en-GB" dirty="0" smtClean="0">
                <a:solidFill>
                  <a:schemeClr val="bg1"/>
                </a:solidFill>
                <a:latin typeface="OUP Swift Light" panose="02000503080000020004" pitchFamily="2" charset="0"/>
              </a:rPr>
              <a:t>It is a collegiate research based institution.</a:t>
            </a:r>
            <a:endParaRPr lang="en-GB" dirty="0">
              <a:solidFill>
                <a:schemeClr val="bg1"/>
              </a:solidFill>
              <a:latin typeface="OUP Swift Light" panose="02000503080000020004" pitchFamily="2" charset="0"/>
            </a:endParaRPr>
          </a:p>
        </p:txBody>
      </p:sp>
    </p:spTree>
    <p:extLst>
      <p:ext uri="{BB962C8B-B14F-4D97-AF65-F5344CB8AC3E}">
        <p14:creationId xmlns:p14="http://schemas.microsoft.com/office/powerpoint/2010/main" val="20209250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1599" y="959035"/>
            <a:ext cx="7270700" cy="461665"/>
          </a:xfrm>
          <a:prstGeom prst="rect">
            <a:avLst/>
          </a:prstGeom>
          <a:noFill/>
        </p:spPr>
        <p:txBody>
          <a:bodyPr wrap="square" rtlCol="0">
            <a:spAutoFit/>
          </a:bodyPr>
          <a:lstStyle/>
          <a:p>
            <a:r>
              <a:rPr lang="en-GB" sz="2400" b="1" dirty="0" smtClean="0"/>
              <a:t>University Press Scholarship Online (UPSO)</a:t>
            </a:r>
            <a:endParaRPr lang="en-GB" sz="2400" b="1" dirty="0"/>
          </a:p>
        </p:txBody>
      </p:sp>
      <p:sp>
        <p:nvSpPr>
          <p:cNvPr id="16" name="TextBox 15"/>
          <p:cNvSpPr txBox="1"/>
          <p:nvPr/>
        </p:nvSpPr>
        <p:spPr>
          <a:xfrm>
            <a:off x="440231" y="2309091"/>
            <a:ext cx="8432800" cy="4247317"/>
          </a:xfrm>
          <a:prstGeom prst="rect">
            <a:avLst/>
          </a:prstGeom>
          <a:noFill/>
        </p:spPr>
        <p:txBody>
          <a:bodyPr wrap="square" rtlCol="0">
            <a:spAutoFit/>
          </a:bodyPr>
          <a:lstStyle/>
          <a:p>
            <a:r>
              <a:rPr lang="en-GB" b="1" dirty="0" smtClean="0"/>
              <a:t>Participating presses:</a:t>
            </a:r>
          </a:p>
          <a:p>
            <a:endParaRPr lang="en-GB" b="1" dirty="0" smtClean="0"/>
          </a:p>
          <a:p>
            <a:r>
              <a:rPr lang="en-GB" dirty="0"/>
              <a:t>Oxford University </a:t>
            </a:r>
            <a:r>
              <a:rPr lang="en-GB" dirty="0" smtClean="0"/>
              <a:t>Press                             The </a:t>
            </a:r>
            <a:r>
              <a:rPr lang="en-GB" dirty="0"/>
              <a:t>American University in Cairo </a:t>
            </a:r>
            <a:r>
              <a:rPr lang="en-GB" dirty="0" smtClean="0"/>
              <a:t>Press</a:t>
            </a:r>
          </a:p>
          <a:p>
            <a:endParaRPr lang="en-GB" dirty="0"/>
          </a:p>
          <a:p>
            <a:r>
              <a:rPr lang="en-GB" dirty="0"/>
              <a:t>University of Chicago </a:t>
            </a:r>
            <a:r>
              <a:rPr lang="en-GB" dirty="0" smtClean="0"/>
              <a:t>Press                                       University </a:t>
            </a:r>
            <a:r>
              <a:rPr lang="en-GB" dirty="0"/>
              <a:t>of California </a:t>
            </a:r>
            <a:r>
              <a:rPr lang="en-GB" dirty="0" smtClean="0"/>
              <a:t>Press</a:t>
            </a:r>
          </a:p>
          <a:p>
            <a:endParaRPr lang="en-GB" dirty="0"/>
          </a:p>
          <a:p>
            <a:r>
              <a:rPr lang="en-GB" dirty="0"/>
              <a:t>Edinburgh University </a:t>
            </a:r>
            <a:r>
              <a:rPr lang="en-GB" dirty="0" smtClean="0"/>
              <a:t>Press                                            University </a:t>
            </a:r>
            <a:r>
              <a:rPr lang="en-GB" dirty="0"/>
              <a:t>Press of </a:t>
            </a:r>
            <a:r>
              <a:rPr lang="en-GB" dirty="0" smtClean="0"/>
              <a:t>Florida</a:t>
            </a:r>
          </a:p>
          <a:p>
            <a:endParaRPr lang="en-GB" dirty="0" smtClean="0"/>
          </a:p>
          <a:p>
            <a:r>
              <a:rPr lang="en-GB" dirty="0" smtClean="0"/>
              <a:t>Fordham University Press                                           Hong Kong University Press</a:t>
            </a:r>
          </a:p>
          <a:p>
            <a:endParaRPr lang="en-GB" dirty="0" smtClean="0"/>
          </a:p>
          <a:p>
            <a:r>
              <a:rPr lang="en-GB" dirty="0" smtClean="0"/>
              <a:t>The University Press of Kentucky                               Manchester University Press</a:t>
            </a:r>
          </a:p>
          <a:p>
            <a:endParaRPr lang="en-GB" dirty="0" smtClean="0"/>
          </a:p>
          <a:p>
            <a:r>
              <a:rPr lang="en-GB" dirty="0" smtClean="0"/>
              <a:t>Policy Press</a:t>
            </a:r>
            <a:r>
              <a:rPr lang="en-GB" dirty="0"/>
              <a:t> </a:t>
            </a:r>
            <a:r>
              <a:rPr lang="en-GB" dirty="0" smtClean="0"/>
              <a:t>                                                                                     The MIT Press</a:t>
            </a:r>
          </a:p>
          <a:p>
            <a:r>
              <a:rPr lang="en-GB" dirty="0" smtClean="0"/>
              <a:t> </a:t>
            </a:r>
          </a:p>
          <a:p>
            <a:r>
              <a:rPr lang="en-GB" dirty="0" smtClean="0"/>
              <a:t>Stanford University Press</a:t>
            </a:r>
            <a:endParaRPr lang="en-GB" dirty="0"/>
          </a:p>
        </p:txBody>
      </p:sp>
    </p:spTree>
    <p:extLst>
      <p:ext uri="{BB962C8B-B14F-4D97-AF65-F5344CB8AC3E}">
        <p14:creationId xmlns:p14="http://schemas.microsoft.com/office/powerpoint/2010/main" val="17436337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Footer Placeholder 2"/>
          <p:cNvSpPr>
            <a:spLocks noGrp="1"/>
          </p:cNvSpPr>
          <p:nvPr>
            <p:ph type="ftr" sz="quarter" idx="11"/>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2"/>
          </p:nvPr>
        </p:nvSpPr>
        <p:spPr/>
        <p:txBody>
          <a:bodyPr/>
          <a:lstStyle/>
          <a:p>
            <a:fld id="{01220978-8253-124C-B391-04AC4DA943D1}" type="slidenum">
              <a:rPr lang="en-US" smtClean="0"/>
              <a:pPr/>
              <a:t>31</a:t>
            </a:fld>
            <a:endParaRPr lang="en-US"/>
          </a:p>
        </p:txBody>
      </p:sp>
      <p:sp>
        <p:nvSpPr>
          <p:cNvPr id="5" name="Text Placeholder 4"/>
          <p:cNvSpPr>
            <a:spLocks noGrp="1"/>
          </p:cNvSpPr>
          <p:nvPr>
            <p:ph type="body" sz="quarter" idx="13"/>
          </p:nvPr>
        </p:nvSpPr>
        <p:spPr/>
        <p:txBody>
          <a:bodyPr/>
          <a:lstStyle/>
          <a:p>
            <a:endParaRPr lang="en-GB"/>
          </a:p>
        </p:txBody>
      </p:sp>
      <p:sp>
        <p:nvSpPr>
          <p:cNvPr id="6" name="Text Placeholder 5"/>
          <p:cNvSpPr>
            <a:spLocks noGrp="1"/>
          </p:cNvSpPr>
          <p:nvPr>
            <p:ph type="body" sz="quarter" idx="14"/>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542" y="-59921"/>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42617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Oxford Journals Online</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Transitioning to the new site</a:t>
            </a:r>
            <a:endParaRPr lang="en-GB" sz="2400" dirty="0">
              <a:latin typeface="OUP Swift Light" panose="02000503080000020004"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2210048"/>
            <a:ext cx="3729926" cy="43591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625412"/>
            <a:ext cx="4339711" cy="3528392"/>
          </a:xfrm>
          <a:prstGeom prst="rect">
            <a:avLst/>
          </a:prstGeom>
        </p:spPr>
      </p:pic>
    </p:spTree>
    <p:extLst>
      <p:ext uri="{BB962C8B-B14F-4D97-AF65-F5344CB8AC3E}">
        <p14:creationId xmlns:p14="http://schemas.microsoft.com/office/powerpoint/2010/main" val="25026073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OUP Journal Joiners </a:t>
            </a:r>
            <a:endParaRPr lang="en-GB" sz="2800" dirty="0"/>
          </a:p>
        </p:txBody>
      </p:sp>
      <p:sp>
        <p:nvSpPr>
          <p:cNvPr id="3" name="Text Placeholder 2"/>
          <p:cNvSpPr>
            <a:spLocks noGrp="1"/>
          </p:cNvSpPr>
          <p:nvPr>
            <p:ph type="body" sz="quarter" idx="13"/>
          </p:nvPr>
        </p:nvSpPr>
        <p:spPr>
          <a:xfrm>
            <a:off x="323528" y="1340768"/>
            <a:ext cx="6936756" cy="485775"/>
          </a:xfrm>
        </p:spPr>
        <p:txBody>
          <a:bodyPr/>
          <a:lstStyle/>
          <a:p>
            <a:r>
              <a:rPr lang="en-GB" dirty="0" smtClean="0"/>
              <a:t>Publishing partnerships</a:t>
            </a:r>
            <a:endParaRPr lang="en-GB" dirty="0"/>
          </a:p>
        </p:txBody>
      </p:sp>
      <p:sp>
        <p:nvSpPr>
          <p:cNvPr id="4" name="Text Placeholder 3"/>
          <p:cNvSpPr>
            <a:spLocks noGrp="1"/>
          </p:cNvSpPr>
          <p:nvPr>
            <p:ph type="body" sz="quarter" idx="14"/>
          </p:nvPr>
        </p:nvSpPr>
        <p:spPr>
          <a:xfrm>
            <a:off x="251520" y="1988840"/>
            <a:ext cx="8566150" cy="4267723"/>
          </a:xfrm>
        </p:spPr>
        <p:txBody>
          <a:bodyPr>
            <a:normAutofit lnSpcReduction="10000"/>
          </a:bodyPr>
          <a:lstStyle/>
          <a:p>
            <a:r>
              <a:rPr lang="en-GB" dirty="0"/>
              <a:t>We consider our role in the academic community to extend to the </a:t>
            </a:r>
            <a:r>
              <a:rPr lang="en-GB" dirty="0" smtClean="0"/>
              <a:t>publishing we </a:t>
            </a:r>
            <a:r>
              <a:rPr lang="en-GB" dirty="0"/>
              <a:t>do on behalf of </a:t>
            </a:r>
            <a:r>
              <a:rPr lang="en-GB" dirty="0" smtClean="0"/>
              <a:t>societies</a:t>
            </a:r>
          </a:p>
          <a:p>
            <a:pPr marL="0" indent="0">
              <a:buNone/>
            </a:pPr>
            <a:endParaRPr lang="en-GB" dirty="0" smtClean="0"/>
          </a:p>
          <a:p>
            <a:r>
              <a:rPr lang="en-GB" dirty="0" smtClean="0"/>
              <a:t>We </a:t>
            </a:r>
            <a:r>
              <a:rPr lang="en-GB" dirty="0"/>
              <a:t>publish over 300 journals in </a:t>
            </a:r>
            <a:r>
              <a:rPr lang="en-GB" dirty="0" smtClean="0"/>
              <a:t>law, medicine, the </a:t>
            </a:r>
            <a:r>
              <a:rPr lang="en-GB" dirty="0"/>
              <a:t>humanities, social </a:t>
            </a:r>
            <a:r>
              <a:rPr lang="en-GB" dirty="0" smtClean="0"/>
              <a:t>sciences, life sciences, and mathematics and physical sciences – two-thirds of </a:t>
            </a:r>
            <a:r>
              <a:rPr lang="en-GB" dirty="0"/>
              <a:t>which are published </a:t>
            </a:r>
            <a:r>
              <a:rPr lang="en-GB" b="1" dirty="0"/>
              <a:t>in partnership with learned and professional </a:t>
            </a:r>
            <a:r>
              <a:rPr lang="en-GB" b="1" dirty="0" smtClean="0"/>
              <a:t>societies</a:t>
            </a:r>
          </a:p>
          <a:p>
            <a:pPr marL="0" indent="0">
              <a:buNone/>
            </a:pPr>
            <a:endParaRPr lang="en-GB" b="1" dirty="0" smtClean="0"/>
          </a:p>
          <a:p>
            <a:r>
              <a:rPr lang="en-GB" b="1" dirty="0" smtClean="0"/>
              <a:t>Societies </a:t>
            </a:r>
            <a:r>
              <a:rPr lang="en-GB" b="1" dirty="0"/>
              <a:t>want to publish with OUP </a:t>
            </a:r>
            <a:r>
              <a:rPr lang="en-GB" dirty="0"/>
              <a:t>because we understand and can deliver on shared strategic goals for their titles</a:t>
            </a:r>
            <a:endParaRPr lang="en-GB" altLang="en-US" dirty="0"/>
          </a:p>
          <a:p>
            <a:endParaRPr lang="en-GB" sz="2000" dirty="0"/>
          </a:p>
          <a:p>
            <a:pPr marL="0" indent="0">
              <a:buNone/>
            </a:pPr>
            <a:endParaRPr lang="en-GB" sz="2000" dirty="0"/>
          </a:p>
        </p:txBody>
      </p:sp>
      <p:sp>
        <p:nvSpPr>
          <p:cNvPr id="6" name="Slide Number Placeholder 5"/>
          <p:cNvSpPr>
            <a:spLocks noGrp="1"/>
          </p:cNvSpPr>
          <p:nvPr>
            <p:ph type="sldNum" sz="quarter" idx="4294967295"/>
          </p:nvPr>
        </p:nvSpPr>
        <p:spPr>
          <a:xfrm>
            <a:off x="287338" y="6391275"/>
            <a:ext cx="344487" cy="360363"/>
          </a:xfrm>
          <a:prstGeom prst="rect">
            <a:avLst/>
          </a:prstGeom>
        </p:spPr>
        <p:txBody>
          <a:bodyPr/>
          <a:lstStyle/>
          <a:p>
            <a:pPr>
              <a:defRPr/>
            </a:pPr>
            <a:fld id="{2DA884F0-1018-4BC7-A283-2608D9997A73}" type="slidenum">
              <a:rPr lang="en-US" smtClean="0"/>
              <a:pPr>
                <a:defRPr/>
              </a:pPr>
              <a:t>33</a:t>
            </a:fld>
            <a:endParaRPr lang="en-US" dirty="0"/>
          </a:p>
        </p:txBody>
      </p:sp>
    </p:spTree>
    <p:extLst>
      <p:ext uri="{BB962C8B-B14F-4D97-AF65-F5344CB8AC3E}">
        <p14:creationId xmlns:p14="http://schemas.microsoft.com/office/powerpoint/2010/main" val="278598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3999" cy="643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13"/>
          <p:cNvSpPr txBox="1">
            <a:spLocks noChangeArrowheads="1"/>
          </p:cNvSpPr>
          <p:nvPr/>
        </p:nvSpPr>
        <p:spPr bwMode="auto">
          <a:xfrm>
            <a:off x="310373" y="1916832"/>
            <a:ext cx="3390648" cy="1477328"/>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dirty="0">
                <a:solidFill>
                  <a:srgbClr val="002147"/>
                </a:solidFill>
              </a:rPr>
              <a:t>Oxford University Press (OUP) publishes the highest quality journals and delivers this research to the widest possible audience.</a:t>
            </a:r>
            <a:endParaRPr lang="en-GB" i="1" dirty="0">
              <a:solidFill>
                <a:srgbClr val="002147"/>
              </a:solidFill>
            </a:endParaRPr>
          </a:p>
        </p:txBody>
      </p:sp>
      <p:sp>
        <p:nvSpPr>
          <p:cNvPr id="5" name="TextBox 4"/>
          <p:cNvSpPr txBox="1"/>
          <p:nvPr/>
        </p:nvSpPr>
        <p:spPr>
          <a:xfrm>
            <a:off x="-108520" y="6498382"/>
            <a:ext cx="2814584" cy="307777"/>
          </a:xfrm>
          <a:prstGeom prst="rect">
            <a:avLst/>
          </a:prstGeom>
          <a:noFill/>
        </p:spPr>
        <p:txBody>
          <a:bodyPr wrap="square" rtlCol="0">
            <a:spAutoFit/>
          </a:bodyPr>
          <a:lstStyle/>
          <a:p>
            <a:pPr algn="ctr" fontAlgn="base">
              <a:spcBef>
                <a:spcPct val="0"/>
              </a:spcBef>
              <a:spcAft>
                <a:spcPct val="0"/>
              </a:spcAft>
            </a:pPr>
            <a:r>
              <a:rPr lang="en-GB" sz="1400" dirty="0">
                <a:solidFill>
                  <a:srgbClr val="002147"/>
                </a:solidFill>
              </a:rPr>
              <a:t>www.oxfordjournals.org</a:t>
            </a:r>
          </a:p>
        </p:txBody>
      </p:sp>
      <p:sp>
        <p:nvSpPr>
          <p:cNvPr id="7" name="Text Box 13"/>
          <p:cNvSpPr txBox="1">
            <a:spLocks noChangeArrowheads="1"/>
          </p:cNvSpPr>
          <p:nvPr/>
        </p:nvSpPr>
        <p:spPr bwMode="auto">
          <a:xfrm>
            <a:off x="310373" y="3546560"/>
            <a:ext cx="3390648" cy="2031325"/>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dirty="0">
                <a:solidFill>
                  <a:srgbClr val="002147"/>
                </a:solidFill>
              </a:rPr>
              <a:t>We achieve this by working closely with our society partners, authors, and subscribers in order to provide them with publishing services that support their research needs.</a:t>
            </a:r>
            <a:endParaRPr lang="en-GB" i="1" dirty="0">
              <a:solidFill>
                <a:srgbClr val="002147"/>
              </a:solidFill>
            </a:endParaRPr>
          </a:p>
        </p:txBody>
      </p:sp>
    </p:spTree>
    <p:extLst>
      <p:ext uri="{BB962C8B-B14F-4D97-AF65-F5344CB8AC3E}">
        <p14:creationId xmlns:p14="http://schemas.microsoft.com/office/powerpoint/2010/main" val="188861783"/>
      </p:ext>
    </p:extLst>
  </p:cSld>
  <p:clrMapOvr>
    <a:masterClrMapping/>
  </p:clrMapOvr>
  <p:transition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9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1500" t="1550" r="1539" b="1517"/>
          <a:stretch/>
        </p:blipFill>
        <p:spPr>
          <a:xfrm>
            <a:off x="461963" y="4383088"/>
            <a:ext cx="1081087" cy="14224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print"/>
          <a:srcRect l="9767" t="7280" r="18670" b="14612"/>
          <a:stretch/>
        </p:blipFill>
        <p:spPr>
          <a:xfrm>
            <a:off x="7589838" y="2027238"/>
            <a:ext cx="873125" cy="1184275"/>
          </a:xfrm>
          <a:prstGeom prst="rect">
            <a:avLst/>
          </a:prstGeom>
          <a:ln>
            <a:noFill/>
          </a:ln>
          <a:effectLst>
            <a:outerShdw blurRad="292100" dist="139700" dir="2700000" algn="tl" rotWithShape="0">
              <a:srgbClr val="333333">
                <a:alpha val="65000"/>
              </a:srgbClr>
            </a:outerShdw>
          </a:effectLst>
        </p:spPr>
      </p:pic>
      <p:sp>
        <p:nvSpPr>
          <p:cNvPr id="13316" name="Text Placeholder 5"/>
          <p:cNvSpPr txBox="1">
            <a:spLocks/>
          </p:cNvSpPr>
          <p:nvPr/>
        </p:nvSpPr>
        <p:spPr bwMode="auto">
          <a:xfrm>
            <a:off x="293688" y="2084388"/>
            <a:ext cx="595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Medicine </a:t>
            </a:r>
            <a:r>
              <a:rPr lang="en-GB" sz="2400" dirty="0" smtClean="0">
                <a:solidFill>
                  <a:prstClr val="black"/>
                </a:solidFill>
              </a:rPr>
              <a:t>Collection</a:t>
            </a:r>
            <a:endParaRPr lang="en-GB" sz="2400" dirty="0">
              <a:solidFill>
                <a:prstClr val="black"/>
              </a:solidFill>
            </a:endParaRPr>
          </a:p>
        </p:txBody>
      </p:sp>
      <p:sp>
        <p:nvSpPr>
          <p:cNvPr id="13317" name="Text Placeholder 10"/>
          <p:cNvSpPr txBox="1">
            <a:spLocks/>
          </p:cNvSpPr>
          <p:nvPr/>
        </p:nvSpPr>
        <p:spPr bwMode="auto">
          <a:xfrm>
            <a:off x="287338" y="2668588"/>
            <a:ext cx="506095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342900" indent="-34290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1" eaLnBrk="1" fontAlgn="base" hangingPunct="1">
              <a:spcBef>
                <a:spcPct val="20000"/>
              </a:spcBef>
              <a:spcAft>
                <a:spcPct val="0"/>
              </a:spcAft>
              <a:buFont typeface="Arial" charset="0"/>
              <a:buChar char="•"/>
            </a:pPr>
            <a:r>
              <a:rPr lang="en-GB" sz="2000">
                <a:solidFill>
                  <a:prstClr val="black"/>
                </a:solidFill>
              </a:rPr>
              <a:t>Oncology, cardiology, neurology, epidemiology, reproductive medicine, rheumatology, anesthesia, gerontology, &amp; public health</a:t>
            </a:r>
          </a:p>
          <a:p>
            <a:pPr eaLnBrk="1" fontAlgn="base" hangingPunct="1">
              <a:spcBef>
                <a:spcPct val="20000"/>
              </a:spcBef>
              <a:spcAft>
                <a:spcPct val="0"/>
              </a:spcAft>
              <a:buFont typeface="Arial" charset="0"/>
              <a:buNone/>
            </a:pPr>
            <a:endParaRPr lang="en-US">
              <a:solidFill>
                <a:prstClr val="black"/>
              </a:solidFill>
            </a:endParaRPr>
          </a:p>
        </p:txBody>
      </p:sp>
      <p:pic>
        <p:nvPicPr>
          <p:cNvPr id="8" name="Picture 7"/>
          <p:cNvPicPr>
            <a:picLocks noChangeAspect="1"/>
          </p:cNvPicPr>
          <p:nvPr/>
        </p:nvPicPr>
        <p:blipFill rotWithShape="1">
          <a:blip r:embed="rId4" cstate="print"/>
          <a:srcRect l="2116" t="1540" r="1799" b="1603"/>
          <a:stretch/>
        </p:blipFill>
        <p:spPr>
          <a:xfrm>
            <a:off x="5449888" y="2084388"/>
            <a:ext cx="946150" cy="1231900"/>
          </a:xfrm>
          <a:prstGeom prst="rect">
            <a:avLst/>
          </a:prstGeom>
          <a:ln>
            <a:noFill/>
          </a:ln>
          <a:effectLst>
            <a:outerShdw blurRad="292100" dist="139700" dir="2700000" algn="tl" rotWithShape="0">
              <a:srgbClr val="333333">
                <a:alpha val="65000"/>
              </a:srgbClr>
            </a:outerShdw>
          </a:effectLst>
        </p:spPr>
      </p:pic>
      <p:sp>
        <p:nvSpPr>
          <p:cNvPr id="13319" name="Text Placeholder 5"/>
          <p:cNvSpPr txBox="1">
            <a:spLocks/>
          </p:cNvSpPr>
          <p:nvPr/>
        </p:nvSpPr>
        <p:spPr bwMode="auto">
          <a:xfrm>
            <a:off x="3317875" y="4322763"/>
            <a:ext cx="57261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Life Sciences </a:t>
            </a:r>
            <a:r>
              <a:rPr lang="en-GB" sz="2400" dirty="0" smtClean="0">
                <a:solidFill>
                  <a:prstClr val="black"/>
                </a:solidFill>
              </a:rPr>
              <a:t>Collection</a:t>
            </a:r>
            <a:endParaRPr lang="en-GB" sz="2400" dirty="0">
              <a:solidFill>
                <a:prstClr val="black"/>
              </a:solidFill>
            </a:endParaRPr>
          </a:p>
        </p:txBody>
      </p:sp>
      <p:sp>
        <p:nvSpPr>
          <p:cNvPr id="13320" name="Text Placeholder 10"/>
          <p:cNvSpPr txBox="1">
            <a:spLocks/>
          </p:cNvSpPr>
          <p:nvPr/>
        </p:nvSpPr>
        <p:spPr bwMode="auto">
          <a:xfrm>
            <a:off x="3317875" y="4986338"/>
            <a:ext cx="538797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342900" indent="-34290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1" eaLnBrk="1" fontAlgn="base" hangingPunct="1">
              <a:spcBef>
                <a:spcPct val="20000"/>
              </a:spcBef>
              <a:spcAft>
                <a:spcPct val="0"/>
              </a:spcAft>
              <a:buFont typeface="Arial" charset="0"/>
              <a:buChar char="•"/>
            </a:pPr>
            <a:r>
              <a:rPr lang="en-GB" sz="2000">
                <a:solidFill>
                  <a:prstClr val="black"/>
                </a:solidFill>
              </a:rPr>
              <a:t>Molecular and computational biology, plant science, marine biology, and behavioral ecology</a:t>
            </a:r>
          </a:p>
          <a:p>
            <a:pPr eaLnBrk="1" fontAlgn="base" hangingPunct="1">
              <a:spcBef>
                <a:spcPct val="20000"/>
              </a:spcBef>
              <a:spcAft>
                <a:spcPct val="0"/>
              </a:spcAft>
              <a:buFont typeface="Arial" charset="0"/>
              <a:buNone/>
            </a:pPr>
            <a:endParaRPr lang="en-GB">
              <a:solidFill>
                <a:prstClr val="black"/>
              </a:solidFill>
            </a:endParaRPr>
          </a:p>
        </p:txBody>
      </p:sp>
      <p:pic>
        <p:nvPicPr>
          <p:cNvPr id="11" name="Picture 10"/>
          <p:cNvPicPr>
            <a:picLocks noChangeAspect="1"/>
          </p:cNvPicPr>
          <p:nvPr/>
        </p:nvPicPr>
        <p:blipFill>
          <a:blip r:embed="rId5" cstate="print"/>
          <a:stretch>
            <a:fillRect/>
          </a:stretch>
        </p:blipFill>
        <p:spPr>
          <a:xfrm>
            <a:off x="6696075" y="2263775"/>
            <a:ext cx="1055688" cy="1381125"/>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6" cstate="print"/>
          <a:srcRect l="1652" t="1484" r="1559" b="2055"/>
          <a:stretch/>
        </p:blipFill>
        <p:spPr>
          <a:xfrm>
            <a:off x="5922963" y="2619375"/>
            <a:ext cx="1149350" cy="1570038"/>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7" cstate="print"/>
          <a:srcRect l="1242" t="1049" r="1315" b="1031"/>
          <a:stretch/>
        </p:blipFill>
        <p:spPr>
          <a:xfrm>
            <a:off x="2009775" y="4095750"/>
            <a:ext cx="857250" cy="1122363"/>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8" cstate="print"/>
          <a:srcRect l="1552" t="927" r="1707" b="1135"/>
          <a:stretch/>
        </p:blipFill>
        <p:spPr>
          <a:xfrm>
            <a:off x="1204913" y="4786313"/>
            <a:ext cx="1177925" cy="1562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16301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1797" t="1468" r="2344"/>
          <a:stretch/>
        </p:blipFill>
        <p:spPr>
          <a:xfrm>
            <a:off x="876300" y="4194175"/>
            <a:ext cx="957263" cy="13017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print"/>
          <a:srcRect l="1499" t="1689" r="1565" b="1582"/>
          <a:stretch/>
        </p:blipFill>
        <p:spPr>
          <a:xfrm>
            <a:off x="2352675" y="4378325"/>
            <a:ext cx="1128713" cy="148113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srcRect l="9846" t="8984" r="21465" b="17155"/>
          <a:stretch/>
        </p:blipFill>
        <p:spPr>
          <a:xfrm>
            <a:off x="1430338" y="4511675"/>
            <a:ext cx="1438275" cy="186848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cstate="print"/>
          <a:srcRect l="1991" t="79" r="2259" b="1434"/>
          <a:stretch/>
        </p:blipFill>
        <p:spPr>
          <a:xfrm>
            <a:off x="7781925" y="2395538"/>
            <a:ext cx="862013" cy="1155700"/>
          </a:xfrm>
          <a:prstGeom prst="rect">
            <a:avLst/>
          </a:prstGeom>
          <a:ln>
            <a:noFill/>
          </a:ln>
          <a:effectLst>
            <a:outerShdw blurRad="292100" dist="139700" dir="2700000" algn="tl" rotWithShape="0">
              <a:srgbClr val="333333">
                <a:alpha val="65000"/>
              </a:srgbClr>
            </a:outerShdw>
          </a:effectLst>
        </p:spPr>
      </p:pic>
      <p:sp>
        <p:nvSpPr>
          <p:cNvPr id="14342" name="Text Placeholder 5"/>
          <p:cNvSpPr txBox="1">
            <a:spLocks/>
          </p:cNvSpPr>
          <p:nvPr/>
        </p:nvSpPr>
        <p:spPr bwMode="auto">
          <a:xfrm>
            <a:off x="693738" y="2055813"/>
            <a:ext cx="59563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Mathematical &amp; Physical Sciences </a:t>
            </a:r>
            <a:r>
              <a:rPr lang="en-GB" sz="2400" dirty="0" smtClean="0">
                <a:solidFill>
                  <a:prstClr val="black"/>
                </a:solidFill>
              </a:rPr>
              <a:t>Collection</a:t>
            </a:r>
            <a:endParaRPr lang="en-GB" sz="2400" dirty="0">
              <a:solidFill>
                <a:prstClr val="black"/>
              </a:solidFill>
            </a:endParaRPr>
          </a:p>
        </p:txBody>
      </p:sp>
      <p:sp>
        <p:nvSpPr>
          <p:cNvPr id="10" name="Text Placeholder 10"/>
          <p:cNvSpPr txBox="1">
            <a:spLocks/>
          </p:cNvSpPr>
          <p:nvPr/>
        </p:nvSpPr>
        <p:spPr>
          <a:xfrm>
            <a:off x="754063" y="2955925"/>
            <a:ext cx="5059362" cy="1195388"/>
          </a:xfrm>
          <a:prstGeom prst="rect">
            <a:avLst/>
          </a:prstGeom>
        </p:spPr>
        <p:txBody>
          <a:bodyPr>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4175" indent="-285750">
              <a:buFontTx/>
              <a:buChar char="•"/>
              <a:defRPr/>
            </a:pPr>
            <a:r>
              <a:rPr lang="en-GB" sz="1400" smtClean="0">
                <a:solidFill>
                  <a:prstClr val="black"/>
                </a:solidFill>
              </a:rPr>
              <a:t>Pure and applied mathematics, radiation science</a:t>
            </a:r>
          </a:p>
          <a:p>
            <a:pPr marL="384175" indent="-285750">
              <a:buFontTx/>
              <a:buChar char="•"/>
              <a:defRPr/>
            </a:pPr>
            <a:r>
              <a:rPr lang="en-GB" sz="1400" smtClean="0">
                <a:solidFill>
                  <a:prstClr val="black"/>
                </a:solidFill>
              </a:rPr>
              <a:t>Also coverage of more niche areas such as biostatistics and mathematical physics, management, and medicine</a:t>
            </a:r>
          </a:p>
          <a:p>
            <a:pPr marL="0" indent="0">
              <a:buFont typeface="Arial" charset="0"/>
              <a:buNone/>
              <a:defRPr/>
            </a:pPr>
            <a:endParaRPr lang="en-US" sz="1800" dirty="0">
              <a:solidFill>
                <a:prstClr val="black"/>
              </a:solidFill>
            </a:endParaRPr>
          </a:p>
        </p:txBody>
      </p:sp>
      <p:sp>
        <p:nvSpPr>
          <p:cNvPr id="14344" name="Text Placeholder 5"/>
          <p:cNvSpPr txBox="1">
            <a:spLocks/>
          </p:cNvSpPr>
          <p:nvPr/>
        </p:nvSpPr>
        <p:spPr bwMode="auto">
          <a:xfrm>
            <a:off x="3952875" y="4192588"/>
            <a:ext cx="46910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Law </a:t>
            </a:r>
            <a:r>
              <a:rPr lang="en-GB" sz="2400" dirty="0" smtClean="0">
                <a:solidFill>
                  <a:prstClr val="black"/>
                </a:solidFill>
              </a:rPr>
              <a:t>Collection</a:t>
            </a:r>
            <a:endParaRPr lang="en-GB" sz="2400" dirty="0">
              <a:solidFill>
                <a:prstClr val="black"/>
              </a:solidFill>
            </a:endParaRPr>
          </a:p>
        </p:txBody>
      </p:sp>
      <p:sp>
        <p:nvSpPr>
          <p:cNvPr id="14345" name="Text Placeholder 10"/>
          <p:cNvSpPr txBox="1">
            <a:spLocks/>
          </p:cNvSpPr>
          <p:nvPr/>
        </p:nvSpPr>
        <p:spPr bwMode="auto">
          <a:xfrm>
            <a:off x="4081463" y="4938713"/>
            <a:ext cx="46196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4175" indent="-285750" eaLnBrk="0" hangingPunct="0">
              <a:defRPr>
                <a:solidFill>
                  <a:schemeClr val="tx1"/>
                </a:solidFill>
                <a:latin typeface="Calibri" pitchFamily="34" charset="0"/>
                <a:cs typeface="Arial" charset="0"/>
              </a:defRPr>
            </a:lvl1pPr>
            <a:lvl2pPr marL="358775"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Tx/>
              <a:buChar char="•"/>
            </a:pPr>
            <a:r>
              <a:rPr lang="en-GB" sz="1400">
                <a:solidFill>
                  <a:prstClr val="black"/>
                </a:solidFill>
              </a:rPr>
              <a:t>general academic and practitioner law titles, and those dedicated to more specialized areas such as medical &amp; environmental law, criminology, intellectual property, &amp; policing</a:t>
            </a:r>
          </a:p>
          <a:p>
            <a:pPr lvl="1" eaLnBrk="1" fontAlgn="base" hangingPunct="1">
              <a:spcBef>
                <a:spcPct val="20000"/>
              </a:spcBef>
              <a:spcAft>
                <a:spcPct val="0"/>
              </a:spcAft>
              <a:buFont typeface="Arial" charset="0"/>
              <a:buNone/>
            </a:pPr>
            <a:endParaRPr lang="en-GB">
              <a:solidFill>
                <a:prstClr val="black"/>
              </a:solidFill>
            </a:endParaRPr>
          </a:p>
        </p:txBody>
      </p:sp>
      <p:pic>
        <p:nvPicPr>
          <p:cNvPr id="13" name="Picture 12"/>
          <p:cNvPicPr>
            <a:picLocks noChangeAspect="1"/>
          </p:cNvPicPr>
          <p:nvPr/>
        </p:nvPicPr>
        <p:blipFill rotWithShape="1">
          <a:blip r:embed="rId6" cstate="print"/>
          <a:srcRect l="1795" t="1386" r="1623" b="1446"/>
          <a:stretch/>
        </p:blipFill>
        <p:spPr>
          <a:xfrm>
            <a:off x="7010400" y="2659063"/>
            <a:ext cx="1020763" cy="1335087"/>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7" cstate="print"/>
          <a:srcRect l="1091" t="1903" r="1458" b="1186"/>
          <a:stretch/>
        </p:blipFill>
        <p:spPr>
          <a:xfrm>
            <a:off x="6127750" y="2219325"/>
            <a:ext cx="1193800" cy="1543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1231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1967" t="1480" r="1980" b="1720"/>
          <a:stretch/>
        </p:blipFill>
        <p:spPr>
          <a:xfrm>
            <a:off x="592138" y="3963988"/>
            <a:ext cx="955675" cy="126841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print"/>
          <a:srcRect l="1986" t="1592" r="2080" b="1485"/>
          <a:stretch/>
        </p:blipFill>
        <p:spPr>
          <a:xfrm>
            <a:off x="7237413" y="2116138"/>
            <a:ext cx="957262" cy="126523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srcRect l="1833" t="1884" r="1634" b="1254"/>
          <a:stretch/>
        </p:blipFill>
        <p:spPr>
          <a:xfrm>
            <a:off x="1835150" y="4087813"/>
            <a:ext cx="1236663" cy="1622425"/>
          </a:xfrm>
          <a:prstGeom prst="rect">
            <a:avLst/>
          </a:prstGeom>
          <a:ln>
            <a:noFill/>
          </a:ln>
          <a:effectLst>
            <a:outerShdw blurRad="292100" dist="139700" dir="2700000" algn="tl" rotWithShape="0">
              <a:srgbClr val="333333">
                <a:alpha val="65000"/>
              </a:srgbClr>
            </a:outerShdw>
          </a:effectLst>
        </p:spPr>
      </p:pic>
      <p:sp>
        <p:nvSpPr>
          <p:cNvPr id="15365" name="Text Placeholder 5"/>
          <p:cNvSpPr txBox="1">
            <a:spLocks/>
          </p:cNvSpPr>
          <p:nvPr/>
        </p:nvSpPr>
        <p:spPr bwMode="auto">
          <a:xfrm>
            <a:off x="293688" y="2084388"/>
            <a:ext cx="59563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Humanities </a:t>
            </a:r>
            <a:r>
              <a:rPr lang="en-GB" sz="2400" dirty="0" smtClean="0">
                <a:solidFill>
                  <a:prstClr val="black"/>
                </a:solidFill>
              </a:rPr>
              <a:t>Collection</a:t>
            </a:r>
            <a:endParaRPr lang="en-GB" sz="2400" dirty="0">
              <a:solidFill>
                <a:prstClr val="black"/>
              </a:solidFill>
            </a:endParaRPr>
          </a:p>
        </p:txBody>
      </p:sp>
      <p:sp>
        <p:nvSpPr>
          <p:cNvPr id="15366" name="Text Placeholder 10"/>
          <p:cNvSpPr txBox="1">
            <a:spLocks/>
          </p:cNvSpPr>
          <p:nvPr/>
        </p:nvSpPr>
        <p:spPr bwMode="auto">
          <a:xfrm>
            <a:off x="220663" y="2822575"/>
            <a:ext cx="4675187"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1" eaLnBrk="1" fontAlgn="base" hangingPunct="1">
              <a:spcBef>
                <a:spcPct val="20000"/>
              </a:spcBef>
              <a:spcAft>
                <a:spcPct val="0"/>
              </a:spcAft>
              <a:buFontTx/>
              <a:buChar char="•"/>
            </a:pPr>
            <a:r>
              <a:rPr lang="en-GB" sz="2000">
                <a:solidFill>
                  <a:prstClr val="black"/>
                </a:solidFill>
              </a:rPr>
              <a:t>History, philosophy, literature, religion, art, and music</a:t>
            </a:r>
          </a:p>
          <a:p>
            <a:pPr eaLnBrk="1" fontAlgn="base" hangingPunct="1">
              <a:spcBef>
                <a:spcPct val="20000"/>
              </a:spcBef>
              <a:spcAft>
                <a:spcPct val="0"/>
              </a:spcAft>
              <a:buFont typeface="Arial" charset="0"/>
              <a:buNone/>
            </a:pPr>
            <a:endParaRPr lang="en-US">
              <a:solidFill>
                <a:prstClr val="black"/>
              </a:solidFill>
            </a:endParaRPr>
          </a:p>
        </p:txBody>
      </p:sp>
      <p:sp>
        <p:nvSpPr>
          <p:cNvPr id="15367" name="Text Placeholder 5"/>
          <p:cNvSpPr txBox="1">
            <a:spLocks/>
          </p:cNvSpPr>
          <p:nvPr/>
        </p:nvSpPr>
        <p:spPr bwMode="auto">
          <a:xfrm>
            <a:off x="3317875" y="4332288"/>
            <a:ext cx="57261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Social Sciences </a:t>
            </a:r>
            <a:r>
              <a:rPr lang="en-GB" sz="2400" dirty="0" smtClean="0">
                <a:solidFill>
                  <a:prstClr val="black"/>
                </a:solidFill>
              </a:rPr>
              <a:t>Collection</a:t>
            </a:r>
            <a:endParaRPr lang="en-GB" sz="2400" dirty="0">
              <a:solidFill>
                <a:prstClr val="black"/>
              </a:solidFill>
            </a:endParaRPr>
          </a:p>
        </p:txBody>
      </p:sp>
      <p:sp>
        <p:nvSpPr>
          <p:cNvPr id="15368" name="Text Placeholder 10"/>
          <p:cNvSpPr txBox="1">
            <a:spLocks/>
          </p:cNvSpPr>
          <p:nvPr/>
        </p:nvSpPr>
        <p:spPr bwMode="auto">
          <a:xfrm>
            <a:off x="3251200" y="5072063"/>
            <a:ext cx="55308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1" eaLnBrk="1" fontAlgn="base" hangingPunct="1">
              <a:spcBef>
                <a:spcPct val="20000"/>
              </a:spcBef>
              <a:spcAft>
                <a:spcPct val="0"/>
              </a:spcAft>
              <a:buFontTx/>
              <a:buChar char="•"/>
            </a:pPr>
            <a:r>
              <a:rPr lang="en-GB" sz="2000">
                <a:solidFill>
                  <a:prstClr val="black"/>
                </a:solidFill>
              </a:rPr>
              <a:t>Economics, finance, business, global development, religion, and social politics</a:t>
            </a:r>
          </a:p>
        </p:txBody>
      </p:sp>
      <p:pic>
        <p:nvPicPr>
          <p:cNvPr id="11" name="Picture 10"/>
          <p:cNvPicPr>
            <a:picLocks noChangeAspect="1"/>
          </p:cNvPicPr>
          <p:nvPr/>
        </p:nvPicPr>
        <p:blipFill rotWithShape="1">
          <a:blip r:embed="rId5" cstate="print"/>
          <a:srcRect l="1980" t="1250" r="1697" b="1340"/>
          <a:stretch/>
        </p:blipFill>
        <p:spPr>
          <a:xfrm>
            <a:off x="5867400" y="2247900"/>
            <a:ext cx="1125538" cy="148113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6" cstate="print"/>
          <a:srcRect l="1395" t="1121" r="1473" b="1072"/>
          <a:stretch/>
        </p:blipFill>
        <p:spPr>
          <a:xfrm>
            <a:off x="1103313" y="4548188"/>
            <a:ext cx="1360487" cy="1793875"/>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7" cstate="print"/>
          <a:stretch>
            <a:fillRect/>
          </a:stretch>
        </p:blipFill>
        <p:spPr>
          <a:xfrm>
            <a:off x="6573838" y="2644775"/>
            <a:ext cx="1354137" cy="1760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56878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Oxford Research Encyclopaedias</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Explore the content</a:t>
            </a:r>
            <a:endParaRPr lang="en-GB" sz="2400" dirty="0">
              <a:latin typeface="OUP Swift Light" panose="02000503080000020004"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933" y="2003399"/>
            <a:ext cx="4976635" cy="46563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2996952"/>
            <a:ext cx="3528366" cy="2438611"/>
          </a:xfrm>
          <a:prstGeom prst="rect">
            <a:avLst/>
          </a:prstGeom>
        </p:spPr>
      </p:pic>
    </p:spTree>
    <p:extLst>
      <p:ext uri="{BB962C8B-B14F-4D97-AF65-F5344CB8AC3E}">
        <p14:creationId xmlns:p14="http://schemas.microsoft.com/office/powerpoint/2010/main" val="22124452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ent Arrow 5"/>
          <p:cNvSpPr/>
          <p:nvPr/>
        </p:nvSpPr>
        <p:spPr>
          <a:xfrm>
            <a:off x="457200" y="228600"/>
            <a:ext cx="3200400" cy="457200"/>
          </a:xfrm>
          <a:prstGeom prst="bentArrow">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ent Arrow 6"/>
          <p:cNvSpPr/>
          <p:nvPr/>
        </p:nvSpPr>
        <p:spPr>
          <a:xfrm rot="10800000">
            <a:off x="5562600" y="6019800"/>
            <a:ext cx="3200400" cy="457200"/>
          </a:xfrm>
          <a:prstGeom prst="bentArrow">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6019800" y="5772090"/>
            <a:ext cx="2438400" cy="400110"/>
          </a:xfrm>
          <a:prstGeom prst="rect">
            <a:avLst/>
          </a:prstGeom>
          <a:noFill/>
        </p:spPr>
        <p:txBody>
          <a:bodyPr wrap="square" rtlCol="0">
            <a:spAutoFit/>
          </a:bodyPr>
          <a:lstStyle/>
          <a:p>
            <a:pPr algn="ctr"/>
            <a:r>
              <a:rPr lang="en-US" sz="2000" dirty="0" smtClean="0"/>
              <a:t>Screenshots</a:t>
            </a:r>
            <a:endParaRPr lang="en-US" sz="2000" dirty="0"/>
          </a:p>
        </p:txBody>
      </p:sp>
      <p:sp>
        <p:nvSpPr>
          <p:cNvPr id="12" name="TextBox 11"/>
          <p:cNvSpPr txBox="1"/>
          <p:nvPr/>
        </p:nvSpPr>
        <p:spPr>
          <a:xfrm>
            <a:off x="381000" y="595745"/>
            <a:ext cx="3200400" cy="707886"/>
          </a:xfrm>
          <a:prstGeom prst="rect">
            <a:avLst/>
          </a:prstGeom>
          <a:noFill/>
        </p:spPr>
        <p:txBody>
          <a:bodyPr wrap="square" rtlCol="0">
            <a:spAutoFit/>
          </a:bodyPr>
          <a:lstStyle/>
          <a:p>
            <a:pPr algn="ctr"/>
            <a:r>
              <a:rPr lang="en-US" sz="2000" dirty="0" smtClean="0"/>
              <a:t>Oxford Research </a:t>
            </a:r>
          </a:p>
          <a:p>
            <a:pPr algn="ctr"/>
            <a:r>
              <a:rPr lang="en-US" sz="2000" dirty="0" smtClean="0"/>
              <a:t>Encyclopedias</a:t>
            </a:r>
            <a:endParaRPr lang="en-US"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806" y="1447800"/>
            <a:ext cx="3657600" cy="362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50258"/>
            <a:ext cx="4396636" cy="362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4038600" y="3581400"/>
            <a:ext cx="304800" cy="304800"/>
          </a:xfrm>
          <a:prstGeom prst="rightArrow">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 y="5558135"/>
            <a:ext cx="4648200" cy="646331"/>
          </a:xfrm>
          <a:prstGeom prst="rect">
            <a:avLst/>
          </a:prstGeom>
          <a:noFill/>
        </p:spPr>
        <p:txBody>
          <a:bodyPr wrap="square" rtlCol="0">
            <a:spAutoFit/>
          </a:bodyPr>
          <a:lstStyle/>
          <a:p>
            <a:pPr algn="ctr"/>
            <a:r>
              <a:rPr lang="en-US" dirty="0" smtClean="0"/>
              <a:t>Oxford’s online platform, </a:t>
            </a:r>
            <a:r>
              <a:rPr lang="en-US" b="1" dirty="0" smtClean="0"/>
              <a:t>delivering article summaries </a:t>
            </a:r>
            <a:r>
              <a:rPr lang="en-US" dirty="0" smtClean="0"/>
              <a:t>and full-text articles</a:t>
            </a:r>
            <a:endParaRPr lang="en-US" dirty="0"/>
          </a:p>
        </p:txBody>
      </p:sp>
      <p:sp>
        <p:nvSpPr>
          <p:cNvPr id="9" name="5-Point Star 8"/>
          <p:cNvSpPr/>
          <p:nvPr/>
        </p:nvSpPr>
        <p:spPr>
          <a:xfrm>
            <a:off x="7162800" y="2057400"/>
            <a:ext cx="228600" cy="228600"/>
          </a:xfrm>
          <a:prstGeom prst="star5">
            <a:avLst/>
          </a:prstGeom>
          <a:solidFill>
            <a:srgbClr val="FFC000"/>
          </a:solidFill>
          <a:ln>
            <a:solidFill>
              <a:srgbClr val="D45E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5334000" y="2701413"/>
            <a:ext cx="228600" cy="228600"/>
          </a:xfrm>
          <a:prstGeom prst="star5">
            <a:avLst/>
          </a:prstGeom>
          <a:solidFill>
            <a:srgbClr val="FFC000"/>
          </a:solidFill>
          <a:ln>
            <a:solidFill>
              <a:srgbClr val="D45E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4725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Oxford University and Research</a:t>
            </a:r>
            <a:endParaRPr lang="en-GB"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520" y="2393882"/>
            <a:ext cx="8658839" cy="2475278"/>
          </a:xfrm>
        </p:spPr>
      </p:pic>
      <p:sp>
        <p:nvSpPr>
          <p:cNvPr id="9" name="Text Placeholder 8"/>
          <p:cNvSpPr>
            <a:spLocks noGrp="1"/>
          </p:cNvSpPr>
          <p:nvPr>
            <p:ph type="body" sz="quarter" idx="13"/>
          </p:nvPr>
        </p:nvSpPr>
        <p:spPr/>
        <p:txBody>
          <a:bodyPr/>
          <a:lstStyle/>
          <a:p>
            <a:r>
              <a:rPr lang="en-GB" dirty="0" smtClean="0"/>
              <a:t>Where does it rank? </a:t>
            </a:r>
            <a:endParaRPr lang="en-GB"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8489" y="4419573"/>
            <a:ext cx="1911983" cy="2393803"/>
          </a:xfrm>
          <a:prstGeom prst="rect">
            <a:avLst/>
          </a:prstGeom>
        </p:spPr>
      </p:pic>
      <p:sp>
        <p:nvSpPr>
          <p:cNvPr id="12" name="Footer Placeholder 11"/>
          <p:cNvSpPr>
            <a:spLocks noGrp="1"/>
          </p:cNvSpPr>
          <p:nvPr>
            <p:ph type="ftr" sz="quarter" idx="4294967295"/>
          </p:nvPr>
        </p:nvSpPr>
        <p:spPr>
          <a:xfrm>
            <a:off x="251520" y="6448251"/>
            <a:ext cx="8135938" cy="365125"/>
          </a:xfrm>
          <a:prstGeom prst="rect">
            <a:avLst/>
          </a:prstGeom>
        </p:spPr>
        <p:txBody>
          <a:bodyPr/>
          <a:lstStyle/>
          <a:p>
            <a:pPr marL="228600" indent="-228600">
              <a:buFont typeface="+mj-lt"/>
              <a:buAutoNum type="arabicPeriod"/>
            </a:pPr>
            <a:r>
              <a:rPr lang="en-GB" dirty="0" smtClean="0">
                <a:latin typeface="OUP Swift Light" panose="02000503080000020004" pitchFamily="2" charset="0"/>
              </a:rPr>
              <a:t>4* means world leading according to REF</a:t>
            </a:r>
            <a:endParaRPr lang="en-GB" dirty="0">
              <a:latin typeface="OUP Swift Light" panose="02000503080000020004" pitchFamily="2" charset="0"/>
            </a:endParaRPr>
          </a:p>
        </p:txBody>
      </p:sp>
    </p:spTree>
    <p:extLst>
      <p:ext uri="{BB962C8B-B14F-4D97-AF65-F5344CB8AC3E}">
        <p14:creationId xmlns:p14="http://schemas.microsoft.com/office/powerpoint/2010/main" val="23039661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dirty="0" smtClean="0"/>
              <a:t>Discoverability</a:t>
            </a:r>
            <a:endParaRPr lang="en-GB" sz="28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553" y="4654360"/>
            <a:ext cx="3553182" cy="1092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1"/>
          </p:nvPr>
        </p:nvSpPr>
        <p:spPr/>
        <p:txBody>
          <a:bodyPr/>
          <a:lstStyle/>
          <a:p>
            <a:r>
              <a:rPr lang="en-US" sz="1600" dirty="0" smtClean="0"/>
              <a:t>oxfordindex.oup.com</a:t>
            </a:r>
            <a:endParaRPr lang="en-US" sz="1600" dirty="0"/>
          </a:p>
        </p:txBody>
      </p:sp>
      <p:sp>
        <p:nvSpPr>
          <p:cNvPr id="3" name="TextBox 2"/>
          <p:cNvSpPr txBox="1"/>
          <p:nvPr/>
        </p:nvSpPr>
        <p:spPr>
          <a:xfrm>
            <a:off x="914401" y="2069037"/>
            <a:ext cx="7040879" cy="2585323"/>
          </a:xfrm>
          <a:prstGeom prst="rect">
            <a:avLst/>
          </a:prstGeom>
          <a:noFill/>
        </p:spPr>
        <p:txBody>
          <a:bodyPr wrap="square" rtlCol="0">
            <a:spAutoFit/>
          </a:bodyPr>
          <a:lstStyle/>
          <a:p>
            <a:pPr marL="285750" indent="-285750">
              <a:buFont typeface="Arial" panose="020B0604020202020204" pitchFamily="34" charset="0"/>
              <a:buChar char="•"/>
            </a:pPr>
            <a:r>
              <a:rPr lang="en-GB" dirty="0" smtClean="0"/>
              <a:t> Search across 2.5 million abstracts from Oxford University Press – scholarly essays, journal articles, and reference works </a:t>
            </a:r>
          </a:p>
          <a:p>
            <a:endParaRPr lang="en-GB" dirty="0" smtClean="0"/>
          </a:p>
          <a:p>
            <a:pPr marL="285750" indent="-285750">
              <a:buFont typeface="Arial" panose="020B0604020202020204" pitchFamily="34" charset="0"/>
              <a:buChar char="•"/>
            </a:pPr>
            <a:r>
              <a:rPr lang="en-GB" dirty="0" smtClean="0"/>
              <a:t>Freely available abstracts make discovery of Oxford’s content  via Google and other search engines easier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Overview pages with links to additional resources</a:t>
            </a:r>
            <a:endParaRPr lang="en-GB" dirty="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5337446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dirty="0" smtClean="0"/>
              <a:t>Discoverability</a:t>
            </a:r>
            <a:endParaRPr lang="en-GB" sz="2800" dirty="0"/>
          </a:p>
        </p:txBody>
      </p:sp>
      <p:pic>
        <p:nvPicPr>
          <p:cNvPr id="3074" name="Picture 2" descr="http://share.oup.com/gab/marketing/library/toolsandartwork/oxfordindex.oup/Final%20artwork/Overview%20Pages_Film%20Noir_M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4395" y="1890633"/>
            <a:ext cx="5199994" cy="41188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1918741"/>
            <a:ext cx="2810656" cy="4247317"/>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Free searching and content previews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b="1" dirty="0" smtClean="0"/>
              <a:t>Filters</a:t>
            </a:r>
            <a:r>
              <a:rPr lang="en-GB" dirty="0" smtClean="0"/>
              <a:t> – such as subject or content type</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b="1" dirty="0" smtClean="0"/>
              <a:t>Succinct entries on a single topic</a:t>
            </a:r>
          </a:p>
          <a:p>
            <a:pPr marL="285750" indent="-285750">
              <a:buFont typeface="Arial" panose="020B0604020202020204" pitchFamily="34" charset="0"/>
              <a:buChar char="•"/>
            </a:pPr>
            <a:endParaRPr lang="en-GB" b="1" dirty="0" smtClean="0"/>
          </a:p>
          <a:p>
            <a:pPr marL="285750" indent="-285750">
              <a:buFont typeface="Arial" panose="020B0604020202020204" pitchFamily="34" charset="0"/>
              <a:buChar char="•"/>
            </a:pPr>
            <a:r>
              <a:rPr lang="en-GB" b="1" dirty="0" smtClean="0"/>
              <a:t>Freely available abstracts</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smtClean="0"/>
              <a:t>The Oxford Index </a:t>
            </a:r>
            <a:r>
              <a:rPr lang="en-GB" b="1" dirty="0" err="1" smtClean="0"/>
              <a:t>Underbar</a:t>
            </a:r>
            <a:r>
              <a:rPr lang="en-GB" b="1" dirty="0" smtClean="0"/>
              <a:t> generates related content links</a:t>
            </a:r>
            <a:endParaRPr lang="en-GB" b="1" dirty="0"/>
          </a:p>
        </p:txBody>
      </p:sp>
    </p:spTree>
    <p:extLst>
      <p:ext uri="{BB962C8B-B14F-4D97-AF65-F5344CB8AC3E}">
        <p14:creationId xmlns:p14="http://schemas.microsoft.com/office/powerpoint/2010/main" val="18032898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1867" y="2607733"/>
            <a:ext cx="8195733" cy="1323439"/>
          </a:xfrm>
          <a:prstGeom prst="rect">
            <a:avLst/>
          </a:prstGeom>
          <a:noFill/>
        </p:spPr>
        <p:txBody>
          <a:bodyPr wrap="square" rtlCol="0">
            <a:spAutoFit/>
          </a:bodyPr>
          <a:lstStyle/>
          <a:p>
            <a:pPr algn="ctr"/>
            <a:r>
              <a:rPr lang="pl-PL" sz="4000" dirty="0" smtClean="0"/>
              <a:t>How to get published with international journals?</a:t>
            </a:r>
            <a:endParaRPr lang="en-GB" sz="4000" dirty="0"/>
          </a:p>
        </p:txBody>
      </p:sp>
    </p:spTree>
    <p:extLst>
      <p:ext uri="{BB962C8B-B14F-4D97-AF65-F5344CB8AC3E}">
        <p14:creationId xmlns:p14="http://schemas.microsoft.com/office/powerpoint/2010/main" val="680865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408A2BF-FF92-463F-BED7-EDF79EB6B61F}" type="slidenum">
              <a:rPr lang="en-US" smtClean="0">
                <a:solidFill>
                  <a:srgbClr val="000000"/>
                </a:solidFill>
              </a:rPr>
              <a:pPr/>
              <a:t>43</a:t>
            </a:fld>
            <a:endParaRPr lang="en-US">
              <a:solidFill>
                <a:srgbClr val="0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582182582"/>
              </p:ext>
            </p:extLst>
          </p:nvPr>
        </p:nvGraphicFramePr>
        <p:xfrm>
          <a:off x="285750" y="2414016"/>
          <a:ext cx="8574086" cy="3779520"/>
        </p:xfrm>
        <a:graphic>
          <a:graphicData uri="http://schemas.openxmlformats.org/drawingml/2006/table">
            <a:tbl>
              <a:tblPr>
                <a:tableStyleId>{5C22544A-7EE6-4342-B048-85BDC9FD1C3A}</a:tableStyleId>
              </a:tblPr>
              <a:tblGrid>
                <a:gridCol w="1584965"/>
                <a:gridCol w="267343"/>
                <a:gridCol w="2788010"/>
                <a:gridCol w="649263"/>
                <a:gridCol w="257795"/>
                <a:gridCol w="534687"/>
                <a:gridCol w="601523"/>
                <a:gridCol w="1890500"/>
              </a:tblGrid>
              <a:tr h="671278">
                <a:tc>
                  <a:txBody>
                    <a:bodyPr/>
                    <a:lstStyle/>
                    <a:p>
                      <a:pPr algn="l" fontAlgn="b"/>
                      <a:endParaRPr lang="en-GB" sz="800" b="0" i="0" u="none" strike="noStrike" dirty="0">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Year</a:t>
                      </a:r>
                      <a:endParaRPr lang="en-GB" sz="800" b="1"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Manuscript title</a:t>
                      </a:r>
                      <a:endParaRPr lang="en-GB" sz="800" b="1"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MS Category</a:t>
                      </a:r>
                      <a:endParaRPr lang="en-GB" sz="800" b="1"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Title</a:t>
                      </a:r>
                      <a:endParaRPr lang="en-GB" sz="800" b="1"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Forename</a:t>
                      </a:r>
                      <a:endParaRPr lang="en-GB" sz="800" b="1"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Surname</a:t>
                      </a:r>
                      <a:endParaRPr lang="en-GB" sz="800" b="1"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Institution</a:t>
                      </a:r>
                      <a:endParaRPr lang="en-GB" sz="800" b="1" i="0" u="none" strike="noStrike">
                        <a:solidFill>
                          <a:srgbClr val="000000"/>
                        </a:solidFill>
                        <a:effectLst/>
                        <a:latin typeface="Arial" panose="020B0604020202020204" pitchFamily="34" charset="0"/>
                      </a:endParaRPr>
                    </a:p>
                  </a:txBody>
                  <a:tcPr marL="5729" marR="5729" marT="5729" marB="0" anchor="b"/>
                </a:tc>
              </a:tr>
              <a:tr h="1218482">
                <a:tc>
                  <a:txBody>
                    <a:bodyPr/>
                    <a:lstStyle/>
                    <a:p>
                      <a:pPr algn="l" fontAlgn="b"/>
                      <a:r>
                        <a:rPr lang="en-GB" sz="800" u="none" strike="noStrike">
                          <a:effectLst/>
                        </a:rPr>
                        <a:t>Philosophical Quarterly</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r" fontAlgn="b"/>
                      <a:r>
                        <a:rPr lang="en-GB" sz="800" u="none" strike="noStrike">
                          <a:effectLst/>
                        </a:rPr>
                        <a:t>2015</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dirty="0">
                          <a:effectLst/>
                        </a:rPr>
                        <a:t>Scottish Philosophy in the Nineteenth and Twentieth Centuries</a:t>
                      </a:r>
                      <a:endParaRPr lang="en-GB" sz="800" b="0" i="0" u="none" strike="noStrike" dirty="0">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Book Review</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Dr.</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Elena</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Fell</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Tomsk Polytechnic University</a:t>
                      </a:r>
                      <a:endParaRPr lang="en-GB" sz="800" b="0" i="0" u="none" strike="noStrike">
                        <a:solidFill>
                          <a:srgbClr val="000000"/>
                        </a:solidFill>
                        <a:effectLst/>
                        <a:latin typeface="Arial" panose="020B0604020202020204" pitchFamily="34" charset="0"/>
                      </a:endParaRPr>
                    </a:p>
                  </a:txBody>
                  <a:tcPr marL="5729" marR="5729" marT="5729" marB="0" anchor="b"/>
                </a:tc>
              </a:tr>
              <a:tr h="1218482">
                <a:tc>
                  <a:txBody>
                    <a:bodyPr/>
                    <a:lstStyle/>
                    <a:p>
                      <a:pPr algn="l" fontAlgn="b"/>
                      <a:r>
                        <a:rPr lang="en-GB" sz="800" u="none" strike="noStrike">
                          <a:effectLst/>
                        </a:rPr>
                        <a:t>International Journal of Lexicography</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r" fontAlgn="b"/>
                      <a:r>
                        <a:rPr lang="en-GB" sz="800" u="none" strike="noStrike">
                          <a:effectLst/>
                        </a:rPr>
                        <a:t>2015</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dirty="0">
                          <a:effectLst/>
                        </a:rPr>
                        <a:t>Electronic dictionary of folk </a:t>
                      </a:r>
                      <a:r>
                        <a:rPr lang="en-GB" sz="800" u="none" strike="noStrike" dirty="0" err="1">
                          <a:effectLst/>
                        </a:rPr>
                        <a:t>primety</a:t>
                      </a:r>
                      <a:endParaRPr lang="en-GB" sz="800" b="0" i="0" u="none" strike="noStrike" dirty="0">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Article</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Dr.</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Natalia</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F.Kartofeleva</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National Research Tomsk State University</a:t>
                      </a:r>
                      <a:endParaRPr lang="en-GB" sz="800" b="0" i="0" u="none" strike="noStrike">
                        <a:solidFill>
                          <a:srgbClr val="000000"/>
                        </a:solidFill>
                        <a:effectLst/>
                        <a:latin typeface="Arial" panose="020B0604020202020204" pitchFamily="34" charset="0"/>
                      </a:endParaRPr>
                    </a:p>
                  </a:txBody>
                  <a:tcPr marL="5729" marR="5729" marT="5729" marB="0" anchor="b"/>
                </a:tc>
              </a:tr>
              <a:tr h="671278">
                <a:tc>
                  <a:txBody>
                    <a:bodyPr/>
                    <a:lstStyle/>
                    <a:p>
                      <a:pPr algn="l" fontAlgn="b"/>
                      <a:r>
                        <a:rPr lang="en-GB" sz="800" u="none" strike="noStrike">
                          <a:effectLst/>
                        </a:rPr>
                        <a:t>Aesthetic Journal</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r" fontAlgn="b"/>
                      <a:r>
                        <a:rPr lang="en-GB" sz="800" u="none" strike="noStrike">
                          <a:effectLst/>
                        </a:rPr>
                        <a:t>2013</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Paul Crowther Phenomenologies of Art and Vision</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Book review</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Dr.</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Elena</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a:effectLst/>
                        </a:rPr>
                        <a:t>Fell</a:t>
                      </a:r>
                      <a:endParaRPr lang="en-GB" sz="800" b="0" i="0" u="none" strike="noStrike">
                        <a:solidFill>
                          <a:srgbClr val="000000"/>
                        </a:solidFill>
                        <a:effectLst/>
                        <a:latin typeface="Arial" panose="020B0604020202020204" pitchFamily="34" charset="0"/>
                      </a:endParaRPr>
                    </a:p>
                  </a:txBody>
                  <a:tcPr marL="5729" marR="5729" marT="5729" marB="0" anchor="b"/>
                </a:tc>
                <a:tc>
                  <a:txBody>
                    <a:bodyPr/>
                    <a:lstStyle/>
                    <a:p>
                      <a:pPr algn="l" fontAlgn="b"/>
                      <a:r>
                        <a:rPr lang="en-GB" sz="800" u="none" strike="noStrike" dirty="0">
                          <a:effectLst/>
                        </a:rPr>
                        <a:t>Tomsk Polytechnic University</a:t>
                      </a:r>
                      <a:endParaRPr lang="en-GB" sz="800" b="0" i="0" u="none" strike="noStrike" dirty="0">
                        <a:solidFill>
                          <a:srgbClr val="000000"/>
                        </a:solidFill>
                        <a:effectLst/>
                        <a:latin typeface="Arial" panose="020B0604020202020204" pitchFamily="34" charset="0"/>
                      </a:endParaRPr>
                    </a:p>
                  </a:txBody>
                  <a:tcPr marL="5729" marR="5729" marT="5729" marB="0" anchor="b"/>
                </a:tc>
              </a:tr>
            </a:tbl>
          </a:graphicData>
        </a:graphic>
      </p:graphicFrame>
      <p:sp>
        <p:nvSpPr>
          <p:cNvPr id="5" name="TextBox 4"/>
          <p:cNvSpPr txBox="1"/>
          <p:nvPr/>
        </p:nvSpPr>
        <p:spPr>
          <a:xfrm>
            <a:off x="475488" y="353568"/>
            <a:ext cx="6510528" cy="369332"/>
          </a:xfrm>
          <a:prstGeom prst="rect">
            <a:avLst/>
          </a:prstGeom>
          <a:noFill/>
        </p:spPr>
        <p:txBody>
          <a:bodyPr wrap="square" rtlCol="0">
            <a:spAutoFit/>
          </a:bodyPr>
          <a:lstStyle/>
          <a:p>
            <a:r>
              <a:rPr lang="en-GB" dirty="0" smtClean="0"/>
              <a:t>Who is publishing with OUP from Tomsk?</a:t>
            </a:r>
            <a:endParaRPr lang="en-GB" dirty="0"/>
          </a:p>
        </p:txBody>
      </p:sp>
    </p:spTree>
    <p:extLst>
      <p:ext uri="{BB962C8B-B14F-4D97-AF65-F5344CB8AC3E}">
        <p14:creationId xmlns:p14="http://schemas.microsoft.com/office/powerpoint/2010/main" val="23474777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1"/>
          <p:cNvSpPr>
            <a:spLocks noGrp="1"/>
          </p:cNvSpPr>
          <p:nvPr>
            <p:ph type="title" idx="4294967295"/>
          </p:nvPr>
        </p:nvSpPr>
        <p:spPr>
          <a:xfrm>
            <a:off x="288000" y="637308"/>
            <a:ext cx="6936094" cy="632607"/>
          </a:xfrm>
        </p:spPr>
        <p:txBody>
          <a:bodyPr lIns="91440" tIns="45720" rIns="91440" bIns="45720" anchor="ctr"/>
          <a:lstStyle/>
          <a:p>
            <a:r>
              <a:rPr lang="en-AU" dirty="0"/>
              <a:t>Before you start………….</a:t>
            </a:r>
          </a:p>
        </p:txBody>
      </p:sp>
      <p:sp>
        <p:nvSpPr>
          <p:cNvPr id="273411" name="Content Placeholder 2"/>
          <p:cNvSpPr>
            <a:spLocks noGrp="1"/>
          </p:cNvSpPr>
          <p:nvPr>
            <p:ph idx="4294967295"/>
          </p:nvPr>
        </p:nvSpPr>
        <p:spPr>
          <a:xfrm>
            <a:off x="288000" y="1413164"/>
            <a:ext cx="8572904" cy="4657787"/>
          </a:xfrm>
        </p:spPr>
        <p:txBody>
          <a:bodyPr lIns="91440" rIns="91440" bIns="36000"/>
          <a:lstStyle/>
          <a:p>
            <a:pPr marL="0" indent="0">
              <a:buNone/>
            </a:pPr>
            <a:endParaRPr lang="pl-PL" sz="2800" dirty="0" smtClean="0"/>
          </a:p>
          <a:p>
            <a:pPr marL="0" indent="0">
              <a:buNone/>
            </a:pPr>
            <a:endParaRPr lang="pl-PL" sz="2800" dirty="0" smtClean="0"/>
          </a:p>
          <a:p>
            <a:pPr marL="0" indent="0">
              <a:buNone/>
            </a:pPr>
            <a:r>
              <a:rPr lang="en-AU" sz="2800" dirty="0" smtClean="0"/>
              <a:t>You </a:t>
            </a:r>
            <a:r>
              <a:rPr lang="en-AU" sz="2800" dirty="0"/>
              <a:t>must have a clear topic </a:t>
            </a:r>
            <a:endParaRPr lang="pl-PL" sz="2800" dirty="0" smtClean="0"/>
          </a:p>
          <a:p>
            <a:pPr marL="0" indent="0">
              <a:buNone/>
            </a:pPr>
            <a:r>
              <a:rPr lang="en-AU" sz="2800" dirty="0" smtClean="0"/>
              <a:t>or </a:t>
            </a:r>
            <a:r>
              <a:rPr lang="en-AU" sz="2800" dirty="0"/>
              <a:t>topics to be reviewed, </a:t>
            </a:r>
            <a:endParaRPr lang="pl-PL" sz="2800" dirty="0" smtClean="0"/>
          </a:p>
          <a:p>
            <a:pPr marL="0" indent="0">
              <a:buNone/>
            </a:pPr>
            <a:r>
              <a:rPr lang="en-AU" sz="2800" dirty="0" smtClean="0"/>
              <a:t>what </a:t>
            </a:r>
            <a:r>
              <a:rPr lang="en-AU" sz="2800" dirty="0"/>
              <a:t>is your research </a:t>
            </a:r>
            <a:endParaRPr lang="pl-PL" sz="2800" dirty="0" smtClean="0"/>
          </a:p>
          <a:p>
            <a:pPr marL="0" indent="0">
              <a:buNone/>
            </a:pPr>
            <a:r>
              <a:rPr lang="en-AU" sz="2800" dirty="0" smtClean="0"/>
              <a:t>question</a:t>
            </a:r>
            <a:r>
              <a:rPr lang="en-AU" sz="2800" dirty="0"/>
              <a:t>?</a:t>
            </a:r>
          </a:p>
          <a:p>
            <a:pPr>
              <a:buFontTx/>
              <a:buNone/>
            </a:pPr>
            <a:endParaRPr lang="en-AU" sz="3500" dirty="0"/>
          </a:p>
        </p:txBody>
      </p:sp>
      <p:pic>
        <p:nvPicPr>
          <p:cNvPr id="273413" name="Picture 2" descr="https://www79.secure.griffith.edu.au/oer-images/SRT3/studying/Digital%20521-1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582" y="2091674"/>
            <a:ext cx="3893969" cy="303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637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16688"/>
            <a:ext cx="6936094" cy="489098"/>
          </a:xfrm>
        </p:spPr>
        <p:txBody>
          <a:bodyPr/>
          <a:lstStyle/>
          <a:p>
            <a:r>
              <a:rPr lang="pl-PL" dirty="0" smtClean="0"/>
              <a:t>Ideas where to start</a:t>
            </a:r>
            <a:endParaRPr lang="en-GB" dirty="0"/>
          </a:p>
        </p:txBody>
      </p:sp>
      <p:sp>
        <p:nvSpPr>
          <p:cNvPr id="3" name="Content Placeholder 2"/>
          <p:cNvSpPr>
            <a:spLocks noGrp="1"/>
          </p:cNvSpPr>
          <p:nvPr>
            <p:ph idx="1"/>
          </p:nvPr>
        </p:nvSpPr>
        <p:spPr>
          <a:xfrm>
            <a:off x="288000" y="1999959"/>
            <a:ext cx="8572904" cy="3954427"/>
          </a:xfrm>
        </p:spPr>
        <p:txBody>
          <a:bodyPr/>
          <a:lstStyle/>
          <a:p>
            <a:r>
              <a:rPr lang="en-GB" dirty="0"/>
              <a:t>As well as ‘traditional’ research…</a:t>
            </a:r>
          </a:p>
          <a:p>
            <a:r>
              <a:rPr lang="en-GB" dirty="0"/>
              <a:t>Are you working on a Doctoral or Master’s thesis?</a:t>
            </a:r>
          </a:p>
          <a:p>
            <a:r>
              <a:rPr lang="en-GB" dirty="0"/>
              <a:t>Have you completed a project which concluded successfully?</a:t>
            </a:r>
          </a:p>
          <a:p>
            <a:r>
              <a:rPr lang="en-GB" dirty="0"/>
              <a:t>Are you wrestling with a problem with no clear solution?</a:t>
            </a:r>
          </a:p>
          <a:p>
            <a:r>
              <a:rPr lang="en-GB" dirty="0"/>
              <a:t>Do you have an opinion or observation on a subject?</a:t>
            </a:r>
          </a:p>
          <a:p>
            <a:r>
              <a:rPr lang="en-GB" dirty="0"/>
              <a:t>Have you given a presentation or conference paper?</a:t>
            </a:r>
          </a:p>
          <a:p>
            <a:r>
              <a:rPr lang="en-GB" dirty="0"/>
              <a:t>If so, you have the basis for a publishable paper</a:t>
            </a:r>
          </a:p>
          <a:p>
            <a:endParaRPr lang="en-GB" dirty="0"/>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431672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631" y="2254129"/>
            <a:ext cx="7035105" cy="1623357"/>
          </a:xfrm>
        </p:spPr>
        <p:txBody>
          <a:bodyPr>
            <a:noAutofit/>
          </a:bodyPr>
          <a:lstStyle/>
          <a:p>
            <a:pPr marL="0" lvl="0" indent="0" algn="ctr">
              <a:buNone/>
            </a:pPr>
            <a:r>
              <a:rPr lang="en-GB" b="1" dirty="0">
                <a:solidFill>
                  <a:srgbClr val="002147"/>
                </a:solidFill>
                <a:ea typeface="+mj-ea"/>
                <a:cs typeface="Aharoni" pitchFamily="2" charset="-79"/>
              </a:rPr>
              <a:t>Editors are looking for </a:t>
            </a:r>
            <a:r>
              <a:rPr lang="en-GB" b="1" dirty="0">
                <a:solidFill>
                  <a:srgbClr val="FF0000"/>
                </a:solidFill>
                <a:ea typeface="+mj-ea"/>
                <a:cs typeface="Aharoni" pitchFamily="2" charset="-79"/>
              </a:rPr>
              <a:t>“something new and preferably surprising” </a:t>
            </a:r>
            <a:r>
              <a:rPr lang="en-GB" b="1" dirty="0">
                <a:solidFill>
                  <a:srgbClr val="002147"/>
                </a:solidFill>
                <a:ea typeface="+mj-ea"/>
                <a:cs typeface="Aharoni" pitchFamily="2" charset="-79"/>
              </a:rPr>
              <a:t>according to </a:t>
            </a:r>
            <a:r>
              <a:rPr lang="en-GB" b="1" dirty="0" err="1">
                <a:solidFill>
                  <a:srgbClr val="002147"/>
                </a:solidFill>
                <a:ea typeface="+mj-ea"/>
                <a:cs typeface="Aharoni" pitchFamily="2" charset="-79"/>
              </a:rPr>
              <a:t>Dr.</a:t>
            </a:r>
            <a:r>
              <a:rPr lang="en-GB" b="1" dirty="0">
                <a:solidFill>
                  <a:srgbClr val="002147"/>
                </a:solidFill>
                <a:ea typeface="+mj-ea"/>
                <a:cs typeface="Aharoni" pitchFamily="2" charset="-79"/>
              </a:rPr>
              <a:t> Peter Smith, a Cambridge philosopher and former editor of Analysis, the philosophical journal.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901" y="3963274"/>
            <a:ext cx="2559063" cy="2676049"/>
          </a:xfrm>
          <a:prstGeom prst="rect">
            <a:avLst/>
          </a:prstGeom>
        </p:spPr>
      </p:pic>
      <p:sp>
        <p:nvSpPr>
          <p:cNvPr id="6" name="Rectangle 5"/>
          <p:cNvSpPr/>
          <p:nvPr/>
        </p:nvSpPr>
        <p:spPr>
          <a:xfrm rot="20578445">
            <a:off x="4387923" y="3811928"/>
            <a:ext cx="4258037"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NEW IDEAS</a:t>
            </a:r>
            <a:endPar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rot="317492">
            <a:off x="3011291" y="5468793"/>
            <a:ext cx="4258037"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NEW IDEAS</a:t>
            </a:r>
            <a:endPar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rot="417859">
            <a:off x="417932" y="4451955"/>
            <a:ext cx="4258037"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NEW IDEAS</a:t>
            </a:r>
            <a:endPar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7465462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3688" y="277770"/>
            <a:ext cx="6936094" cy="1269916"/>
          </a:xfrm>
        </p:spPr>
        <p:txBody>
          <a:bodyPr>
            <a:normAutofit/>
          </a:bodyPr>
          <a:lstStyle/>
          <a:p>
            <a:r>
              <a:rPr lang="en-GB" sz="3600" dirty="0">
                <a:solidFill>
                  <a:srgbClr val="FF0000"/>
                </a:solidFill>
                <a:latin typeface="+mn-lt"/>
                <a:ea typeface="+mn-ea"/>
                <a:cs typeface="+mn-cs"/>
              </a:rPr>
              <a:t>Be Careful:</a:t>
            </a:r>
          </a:p>
        </p:txBody>
      </p:sp>
      <p:sp>
        <p:nvSpPr>
          <p:cNvPr id="4" name="Rectangle 3"/>
          <p:cNvSpPr/>
          <p:nvPr/>
        </p:nvSpPr>
        <p:spPr>
          <a:xfrm>
            <a:off x="293688" y="2560497"/>
            <a:ext cx="8474348" cy="2554545"/>
          </a:xfrm>
          <a:prstGeom prst="rect">
            <a:avLst/>
          </a:prstGeom>
        </p:spPr>
        <p:txBody>
          <a:bodyPr wrap="square">
            <a:spAutoFit/>
          </a:bodyPr>
          <a:lstStyle/>
          <a:p>
            <a:pPr algn="ctr">
              <a:buFontTx/>
              <a:buNone/>
            </a:pPr>
            <a:r>
              <a:rPr lang="en-AU" sz="3200" b="1" i="1" dirty="0" smtClean="0"/>
              <a:t>There </a:t>
            </a:r>
            <a:r>
              <a:rPr lang="en-AU" sz="3200" b="1" i="1" dirty="0"/>
              <a:t>are 1,000,000’s of published studies.  You need to </a:t>
            </a:r>
            <a:r>
              <a:rPr lang="en-AU" sz="3200" b="1" i="1" dirty="0">
                <a:solidFill>
                  <a:srgbClr val="FF0000"/>
                </a:solidFill>
              </a:rPr>
              <a:t>MASTER</a:t>
            </a:r>
            <a:r>
              <a:rPr lang="en-AU" sz="3200" b="1" i="1" dirty="0"/>
              <a:t> your topic: be aware of works completed by others, updates or/and be ready to answer questions or summarize it. </a:t>
            </a:r>
            <a:endParaRPr lang="en-GB" sz="3200" dirty="0"/>
          </a:p>
        </p:txBody>
      </p:sp>
    </p:spTree>
    <p:extLst>
      <p:ext uri="{BB962C8B-B14F-4D97-AF65-F5344CB8AC3E}">
        <p14:creationId xmlns:p14="http://schemas.microsoft.com/office/powerpoint/2010/main" val="1506742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itle 1"/>
          <p:cNvSpPr>
            <a:spLocks noGrp="1"/>
          </p:cNvSpPr>
          <p:nvPr>
            <p:ph type="title" idx="4294967295"/>
          </p:nvPr>
        </p:nvSpPr>
        <p:spPr>
          <a:xfrm>
            <a:off x="288000" y="651891"/>
            <a:ext cx="6936094" cy="567309"/>
          </a:xfrm>
        </p:spPr>
        <p:txBody>
          <a:bodyPr lIns="91440" tIns="45720" rIns="91440" bIns="45720" anchor="ctr">
            <a:normAutofit/>
          </a:bodyPr>
          <a:lstStyle/>
          <a:p>
            <a:r>
              <a:rPr lang="en-AU" sz="2800" dirty="0" smtClean="0">
                <a:latin typeface="+mn-lt"/>
                <a:cs typeface="Aharoni" pitchFamily="2" charset="-79"/>
              </a:rPr>
              <a:t>References:</a:t>
            </a:r>
            <a:endParaRPr lang="en-AU" sz="2800" dirty="0">
              <a:latin typeface="+mn-lt"/>
              <a:cs typeface="Aharoni" pitchFamily="2" charset="-79"/>
            </a:endParaRPr>
          </a:p>
        </p:txBody>
      </p:sp>
      <p:sp>
        <p:nvSpPr>
          <p:cNvPr id="276484" name="Footer Placeholder 3"/>
          <p:cNvSpPr txBox="1">
            <a:spLocks noGrp="1"/>
          </p:cNvSpPr>
          <p:nvPr/>
        </p:nvSpPr>
        <p:spPr bwMode="auto">
          <a:xfrm>
            <a:off x="827088" y="6481763"/>
            <a:ext cx="79216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buFontTx/>
              <a:buNone/>
            </a:pPr>
            <a:endParaRPr lang="en-AU" sz="100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354" y="2062529"/>
            <a:ext cx="3961837" cy="4148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48" y="2062529"/>
            <a:ext cx="4382730" cy="4148300"/>
          </a:xfrm>
          <a:prstGeom prst="rect">
            <a:avLst/>
          </a:prstGeom>
        </p:spPr>
      </p:pic>
    </p:spTree>
    <p:extLst>
      <p:ext uri="{BB962C8B-B14F-4D97-AF65-F5344CB8AC3E}">
        <p14:creationId xmlns:p14="http://schemas.microsoft.com/office/powerpoint/2010/main" val="2027364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88000" y="659219"/>
            <a:ext cx="6936094" cy="361508"/>
          </a:xfrm>
        </p:spPr>
        <p:txBody>
          <a:bodyPr>
            <a:normAutofit fontScale="90000"/>
          </a:bodyPr>
          <a:lstStyle/>
          <a:p>
            <a:r>
              <a:rPr lang="en-GB" dirty="0" smtClean="0"/>
              <a:t>Oxford Bibliographies Online</a:t>
            </a:r>
            <a:endParaRPr lang="en-GB" dirty="0"/>
          </a:p>
        </p:txBody>
      </p:sp>
      <p:sp>
        <p:nvSpPr>
          <p:cNvPr id="11" name="Text Placeholder 10"/>
          <p:cNvSpPr>
            <a:spLocks noGrp="1"/>
          </p:cNvSpPr>
          <p:nvPr>
            <p:ph type="body" sz="quarter" idx="14"/>
          </p:nvPr>
        </p:nvSpPr>
        <p:spPr/>
        <p:txBody>
          <a:bodyPr>
            <a:normAutofit/>
          </a:bodyPr>
          <a:lstStyle/>
          <a:p>
            <a:pPr lvl="2">
              <a:lnSpc>
                <a:spcPct val="120000"/>
              </a:lnSpc>
            </a:pPr>
            <a:endParaRPr lang="en-US" dirty="0"/>
          </a:p>
          <a:p>
            <a:pPr lvl="1">
              <a:lnSpc>
                <a:spcPct val="120000"/>
              </a:lnSpc>
            </a:pPr>
            <a:endParaRPr lang="en-US" dirty="0" smtClean="0"/>
          </a:p>
          <a:p>
            <a:pPr>
              <a:lnSpc>
                <a:spcPct val="120000"/>
              </a:lnSpc>
            </a:pPr>
            <a:endParaRPr lang="en-US" dirty="0" smtClean="0"/>
          </a:p>
          <a:p>
            <a:pPr marL="0" indent="0">
              <a:lnSpc>
                <a:spcPct val="120000"/>
              </a:lnSpc>
              <a:buNone/>
            </a:pPr>
            <a:endParaRPr lang="en-US" dirty="0"/>
          </a:p>
        </p:txBody>
      </p:sp>
      <p:sp>
        <p:nvSpPr>
          <p:cNvPr id="12" name="Text Placeholder 4"/>
          <p:cNvSpPr>
            <a:spLocks noGrp="1"/>
          </p:cNvSpPr>
          <p:nvPr>
            <p:ph type="body" sz="quarter" idx="13"/>
          </p:nvPr>
        </p:nvSpPr>
        <p:spPr>
          <a:xfrm>
            <a:off x="287338" y="1269657"/>
            <a:ext cx="6936756" cy="485775"/>
          </a:xfrm>
        </p:spPr>
        <p:txBody>
          <a:bodyPr/>
          <a:lstStyle/>
          <a:p>
            <a:endParaRPr lang="en-GB" dirty="0"/>
          </a:p>
        </p:txBody>
      </p:sp>
      <p:sp>
        <p:nvSpPr>
          <p:cNvPr id="8" name="TextBox 7"/>
          <p:cNvSpPr txBox="1"/>
          <p:nvPr/>
        </p:nvSpPr>
        <p:spPr>
          <a:xfrm>
            <a:off x="450533" y="2110852"/>
            <a:ext cx="5267879" cy="4267322"/>
          </a:xfrm>
          <a:prstGeom prst="rect">
            <a:avLst/>
          </a:prstGeom>
          <a:noFill/>
        </p:spPr>
        <p:txBody>
          <a:bodyPr wrap="square" rtlCol="0">
            <a:spAutoFit/>
          </a:bodyPr>
          <a:lstStyle/>
          <a:p>
            <a:pPr algn="ctr">
              <a:lnSpc>
                <a:spcPct val="90000"/>
              </a:lnSpc>
              <a:spcBef>
                <a:spcPct val="0"/>
              </a:spcBef>
            </a:pPr>
            <a:r>
              <a:rPr lang="en-US" sz="1700" dirty="0">
                <a:cs typeface="Arial" pitchFamily="34" charset="0"/>
              </a:rPr>
              <a:t>OBO is a library of discipline-focused, online guides to the essential literature across a broad range of subject areas.</a:t>
            </a:r>
          </a:p>
          <a:p>
            <a:pPr lvl="0"/>
            <a:endParaRPr lang="en-GB" sz="1700" dirty="0">
              <a:solidFill>
                <a:schemeClr val="tx2"/>
              </a:solidFill>
            </a:endParaRPr>
          </a:p>
          <a:p>
            <a:endParaRPr lang="en-GB" sz="1700" dirty="0">
              <a:solidFill>
                <a:schemeClr val="tx2"/>
              </a:solidFill>
            </a:endParaRPr>
          </a:p>
          <a:p>
            <a:pPr lvl="0"/>
            <a:r>
              <a:rPr lang="en-US" sz="1700" dirty="0">
                <a:cs typeface="Arial" pitchFamily="34" charset="0"/>
              </a:rPr>
              <a:t>Each OBO article, </a:t>
            </a:r>
            <a:r>
              <a:rPr lang="en-US" sz="1700" b="1" dirty="0">
                <a:solidFill>
                  <a:srgbClr val="EC4724"/>
                </a:solidFill>
                <a:cs typeface="Arial" pitchFamily="34" charset="0"/>
              </a:rPr>
              <a:t>written and reviewed by top scholars in the field,</a:t>
            </a:r>
            <a:r>
              <a:rPr lang="en-US" sz="1700" b="1" dirty="0">
                <a:solidFill>
                  <a:srgbClr val="002147"/>
                </a:solidFill>
                <a:cs typeface="Arial" pitchFamily="34" charset="0"/>
              </a:rPr>
              <a:t> </a:t>
            </a:r>
            <a:r>
              <a:rPr lang="en-US" sz="1700" dirty="0">
                <a:cs typeface="Arial" pitchFamily="34" charset="0"/>
              </a:rPr>
              <a:t>is </a:t>
            </a:r>
            <a:r>
              <a:rPr lang="en-US" sz="1700" b="1" dirty="0">
                <a:solidFill>
                  <a:srgbClr val="EC4724"/>
                </a:solidFill>
                <a:cs typeface="Arial" pitchFamily="34" charset="0"/>
              </a:rPr>
              <a:t>rich with citations and annotations, expert recommendations,</a:t>
            </a:r>
            <a:r>
              <a:rPr lang="en-US" sz="1700" b="1" dirty="0">
                <a:solidFill>
                  <a:srgbClr val="002147"/>
                </a:solidFill>
                <a:cs typeface="Arial" pitchFamily="34" charset="0"/>
              </a:rPr>
              <a:t> </a:t>
            </a:r>
            <a:r>
              <a:rPr lang="en-US" sz="1700" dirty="0">
                <a:cs typeface="Arial" pitchFamily="34" charset="0"/>
              </a:rPr>
              <a:t>and</a:t>
            </a:r>
            <a:r>
              <a:rPr lang="en-US" sz="1700" dirty="0">
                <a:solidFill>
                  <a:srgbClr val="002147"/>
                </a:solidFill>
                <a:cs typeface="Arial" pitchFamily="34" charset="0"/>
              </a:rPr>
              <a:t> </a:t>
            </a:r>
            <a:r>
              <a:rPr lang="en-US" sz="1700" b="1" dirty="0">
                <a:solidFill>
                  <a:srgbClr val="EC4724"/>
                </a:solidFill>
                <a:cs typeface="Arial" pitchFamily="34" charset="0"/>
              </a:rPr>
              <a:t>narrative pathways through the most useful and important works on the topic</a:t>
            </a:r>
            <a:r>
              <a:rPr lang="en-US" sz="1700" b="1" dirty="0">
                <a:solidFill>
                  <a:srgbClr val="002147"/>
                </a:solidFill>
                <a:cs typeface="Arial" pitchFamily="34" charset="0"/>
              </a:rPr>
              <a:t> </a:t>
            </a:r>
            <a:r>
              <a:rPr lang="en-US" sz="1700" dirty="0">
                <a:cs typeface="Arial" pitchFamily="34" charset="0"/>
              </a:rPr>
              <a:t>in question.</a:t>
            </a:r>
          </a:p>
          <a:p>
            <a:pPr lvl="0"/>
            <a:endParaRPr lang="en-US" sz="1700" dirty="0">
              <a:solidFill>
                <a:srgbClr val="002147"/>
              </a:solidFill>
              <a:cs typeface="Arial" pitchFamily="34" charset="0"/>
            </a:endParaRPr>
          </a:p>
          <a:p>
            <a:pPr lvl="0">
              <a:spcBef>
                <a:spcPct val="20000"/>
              </a:spcBef>
              <a:buClr>
                <a:srgbClr val="EC4724"/>
              </a:buClr>
              <a:buSzPct val="145000"/>
            </a:pPr>
            <a:r>
              <a:rPr lang="en-US" sz="1700" dirty="0">
                <a:cs typeface="Arial" pitchFamily="34" charset="0"/>
              </a:rPr>
              <a:t>Intuitive linking throughout </a:t>
            </a:r>
            <a:r>
              <a:rPr lang="en-US" sz="1700" b="1" dirty="0">
                <a:solidFill>
                  <a:srgbClr val="EC4724"/>
                </a:solidFill>
                <a:cs typeface="Arial" pitchFamily="34" charset="0"/>
              </a:rPr>
              <a:t>quickly</a:t>
            </a:r>
            <a:r>
              <a:rPr lang="en-US" sz="1700" dirty="0">
                <a:solidFill>
                  <a:srgbClr val="EC4724"/>
                </a:solidFill>
                <a:cs typeface="Arial" pitchFamily="34" charset="0"/>
              </a:rPr>
              <a:t> </a:t>
            </a:r>
            <a:r>
              <a:rPr lang="en-US" sz="1700" b="1" dirty="0">
                <a:solidFill>
                  <a:srgbClr val="EC4724"/>
                </a:solidFill>
                <a:cs typeface="Arial" pitchFamily="34" charset="0"/>
              </a:rPr>
              <a:t>delivers the user from a citation to full-text content</a:t>
            </a:r>
            <a:r>
              <a:rPr lang="en-US" sz="1700" dirty="0">
                <a:solidFill>
                  <a:srgbClr val="EC4724"/>
                </a:solidFill>
                <a:cs typeface="Arial" pitchFamily="34" charset="0"/>
              </a:rPr>
              <a:t>,</a:t>
            </a:r>
            <a:r>
              <a:rPr lang="en-US" sz="1700" dirty="0">
                <a:solidFill>
                  <a:srgbClr val="002147"/>
                </a:solidFill>
                <a:cs typeface="Arial" pitchFamily="34" charset="0"/>
              </a:rPr>
              <a:t> </a:t>
            </a:r>
            <a:r>
              <a:rPr lang="en-US" sz="1700" dirty="0">
                <a:cs typeface="Arial" pitchFamily="34" charset="0"/>
              </a:rPr>
              <a:t>whether online or available through a library’s catalog</a:t>
            </a:r>
            <a:r>
              <a:rPr lang="en-US" dirty="0">
                <a:cs typeface="Arial" pitchFamily="34" charset="0"/>
              </a:rPr>
              <a:t>. </a:t>
            </a:r>
          </a:p>
          <a:p>
            <a:pPr lvl="0"/>
            <a:endParaRPr lang="en-GB" sz="1600" dirty="0">
              <a:solidFill>
                <a:schemeClr val="tx2"/>
              </a:solidFill>
            </a:endParaRPr>
          </a:p>
          <a:p>
            <a:pPr lvl="0"/>
            <a:endParaRPr lang="en-GB" dirty="0" smtClean="0"/>
          </a:p>
        </p:txBody>
      </p:sp>
      <p:sp>
        <p:nvSpPr>
          <p:cNvPr id="18" name="Rectangle 4"/>
          <p:cNvSpPr>
            <a:spLocks noChangeArrowheads="1"/>
          </p:cNvSpPr>
          <p:nvPr/>
        </p:nvSpPr>
        <p:spPr bwMode="auto">
          <a:xfrm>
            <a:off x="5805377" y="2110852"/>
            <a:ext cx="3167925" cy="3460608"/>
          </a:xfrm>
          <a:prstGeom prst="rect">
            <a:avLst/>
          </a:prstGeom>
          <a:solidFill>
            <a:srgbClr val="EC472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rIns="182880" anchor="ctr"/>
          <a:lstStyle/>
          <a:p>
            <a:pPr algn="r"/>
            <a:r>
              <a:rPr lang="en-US" sz="2000" b="1" dirty="0">
                <a:solidFill>
                  <a:schemeClr val="bg1"/>
                </a:solidFill>
                <a:latin typeface="Calibri" pitchFamily="34" charset="0"/>
              </a:rPr>
              <a:t>“</a:t>
            </a:r>
            <a:r>
              <a:rPr lang="en-US" sz="2000" b="1" i="1" dirty="0">
                <a:solidFill>
                  <a:schemeClr val="bg1"/>
                </a:solidFill>
                <a:latin typeface="Calibri" pitchFamily="34" charset="0"/>
              </a:rPr>
              <a:t>We are drowning in information, while starving for wisdom. The world henceforth will be run by synthesizers, people able to put together the right information at the right time, think critically about it, and make important choices wisely.”</a:t>
            </a:r>
          </a:p>
          <a:p>
            <a:pPr algn="r"/>
            <a:r>
              <a:rPr lang="en-US" sz="2000" dirty="0">
                <a:solidFill>
                  <a:schemeClr val="bg1"/>
                </a:solidFill>
                <a:latin typeface="Calibri" pitchFamily="34" charset="0"/>
              </a:rPr>
              <a:t> </a:t>
            </a:r>
            <a:br>
              <a:rPr lang="en-US" sz="2000" dirty="0">
                <a:solidFill>
                  <a:schemeClr val="bg1"/>
                </a:solidFill>
                <a:latin typeface="Calibri" pitchFamily="34" charset="0"/>
              </a:rPr>
            </a:br>
            <a:r>
              <a:rPr lang="en-US" sz="2000" b="1" dirty="0">
                <a:solidFill>
                  <a:schemeClr val="bg1"/>
                </a:solidFill>
                <a:latin typeface="Calibri" pitchFamily="34" charset="0"/>
              </a:rPr>
              <a:t>—</a:t>
            </a:r>
            <a:r>
              <a:rPr lang="en-US" sz="2000" dirty="0">
                <a:latin typeface="Calibri" pitchFamily="34" charset="0"/>
              </a:rPr>
              <a:t> </a:t>
            </a:r>
            <a:r>
              <a:rPr lang="en-US" sz="2000" b="1" dirty="0">
                <a:solidFill>
                  <a:schemeClr val="bg1"/>
                </a:solidFill>
                <a:latin typeface="Calibri" pitchFamily="34" charset="0"/>
              </a:rPr>
              <a:t>E.O. WILSON</a:t>
            </a:r>
            <a:r>
              <a:rPr lang="en-US" sz="2000" dirty="0">
                <a:latin typeface="Myriad Pro" pitchFamily="34" charset="0"/>
              </a:rPr>
              <a:t> </a:t>
            </a:r>
          </a:p>
        </p:txBody>
      </p:sp>
    </p:spTree>
    <p:extLst>
      <p:ext uri="{BB962C8B-B14F-4D97-AF65-F5344CB8AC3E}">
        <p14:creationId xmlns:p14="http://schemas.microsoft.com/office/powerpoint/2010/main" val="1124933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Scholarships at Oxford University</a:t>
            </a:r>
            <a:endParaRPr lang="en-GB" dirty="0"/>
          </a:p>
        </p:txBody>
      </p:sp>
      <p:sp>
        <p:nvSpPr>
          <p:cNvPr id="4" name="Text Placeholder 3"/>
          <p:cNvSpPr>
            <a:spLocks noGrp="1"/>
          </p:cNvSpPr>
          <p:nvPr>
            <p:ph type="body" sz="quarter" idx="13"/>
          </p:nvPr>
        </p:nvSpPr>
        <p:spPr/>
        <p:txBody>
          <a:bodyPr/>
          <a:lstStyle/>
          <a:p>
            <a:r>
              <a:rPr lang="en-GB" dirty="0" smtClean="0"/>
              <a:t>Graduate Scholarships</a:t>
            </a:r>
            <a:endParaRPr lang="en-GB" dirty="0"/>
          </a:p>
        </p:txBody>
      </p:sp>
      <p:sp>
        <p:nvSpPr>
          <p:cNvPr id="9" name="Right Arrow 8"/>
          <p:cNvSpPr/>
          <p:nvPr/>
        </p:nvSpPr>
        <p:spPr>
          <a:xfrm>
            <a:off x="5940152" y="4149080"/>
            <a:ext cx="432048" cy="2880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solidFill>
                <a:srgbClr val="002060"/>
              </a:solidFill>
            </a:endParaRPr>
          </a:p>
        </p:txBody>
      </p:sp>
      <p:sp>
        <p:nvSpPr>
          <p:cNvPr id="10" name="Right Arrow 9"/>
          <p:cNvSpPr/>
          <p:nvPr/>
        </p:nvSpPr>
        <p:spPr>
          <a:xfrm rot="10800000">
            <a:off x="2699793" y="4149080"/>
            <a:ext cx="432048" cy="2880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1" name="Right Arrow 10"/>
          <p:cNvSpPr/>
          <p:nvPr/>
        </p:nvSpPr>
        <p:spPr>
          <a:xfrm rot="5400000">
            <a:off x="4355976" y="5517232"/>
            <a:ext cx="432048" cy="2880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2" name="Right Arrow 11"/>
          <p:cNvSpPr/>
          <p:nvPr/>
        </p:nvSpPr>
        <p:spPr>
          <a:xfrm rot="16200000">
            <a:off x="4355976" y="2924944"/>
            <a:ext cx="432048" cy="2880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3" name="Rectangle 12"/>
          <p:cNvSpPr/>
          <p:nvPr/>
        </p:nvSpPr>
        <p:spPr>
          <a:xfrm>
            <a:off x="2411760" y="1968619"/>
            <a:ext cx="4134190" cy="892552"/>
          </a:xfrm>
          <a:prstGeom prst="rect">
            <a:avLst/>
          </a:prstGeom>
          <a:noFill/>
        </p:spPr>
        <p:txBody>
          <a:bodyPr wrap="square" lIns="91440" tIns="45720" rIns="91440" bIns="45720">
            <a:spAutoFit/>
          </a:bodyPr>
          <a:lstStyle/>
          <a:p>
            <a:pPr algn="ctr"/>
            <a:r>
              <a:rPr lang="en-US" sz="2600" b="1" cap="none" spc="0" dirty="0" smtClean="0">
                <a:ln w="10541" cmpd="sng">
                  <a:solidFill>
                    <a:schemeClr val="accent1">
                      <a:shade val="88000"/>
                      <a:satMod val="110000"/>
                    </a:schemeClr>
                  </a:solidFill>
                  <a:prstDash val="solid"/>
                </a:ln>
                <a:solidFill>
                  <a:srgbClr val="002060"/>
                </a:solidFill>
                <a:effectLst/>
              </a:rPr>
              <a:t>University Wide Scholarships</a:t>
            </a:r>
            <a:endParaRPr lang="en-US" sz="2600" b="1" cap="none" spc="0" dirty="0">
              <a:ln w="10541" cmpd="sng">
                <a:solidFill>
                  <a:schemeClr val="accent1">
                    <a:shade val="88000"/>
                    <a:satMod val="110000"/>
                  </a:schemeClr>
                </a:solidFill>
                <a:prstDash val="solid"/>
              </a:ln>
              <a:solidFill>
                <a:srgbClr val="002060"/>
              </a:solidFill>
              <a:effectLst/>
            </a:endParaRPr>
          </a:p>
        </p:txBody>
      </p:sp>
      <p:pic>
        <p:nvPicPr>
          <p:cNvPr id="15" name="Content Placeholder 1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7864" y="3417788"/>
            <a:ext cx="2389716" cy="1883420"/>
          </a:xfrm>
        </p:spPr>
      </p:pic>
      <p:sp>
        <p:nvSpPr>
          <p:cNvPr id="16" name="Rectangle 15"/>
          <p:cNvSpPr/>
          <p:nvPr/>
        </p:nvSpPr>
        <p:spPr>
          <a:xfrm>
            <a:off x="6372200" y="3861048"/>
            <a:ext cx="2736304" cy="892552"/>
          </a:xfrm>
          <a:prstGeom prst="rect">
            <a:avLst/>
          </a:prstGeom>
          <a:noFill/>
        </p:spPr>
        <p:txBody>
          <a:bodyPr wrap="square" lIns="91440" tIns="45720" rIns="91440" bIns="45720">
            <a:spAutoFit/>
          </a:bodyPr>
          <a:lstStyle/>
          <a:p>
            <a:pPr algn="ctr"/>
            <a:r>
              <a:rPr lang="en-US" sz="2600" b="1" cap="none" spc="0" dirty="0" smtClean="0">
                <a:ln w="10541" cmpd="sng">
                  <a:solidFill>
                    <a:schemeClr val="accent1">
                      <a:shade val="88000"/>
                      <a:satMod val="110000"/>
                    </a:schemeClr>
                  </a:solidFill>
                  <a:prstDash val="solid"/>
                </a:ln>
                <a:solidFill>
                  <a:srgbClr val="002060"/>
                </a:solidFill>
                <a:effectLst/>
              </a:rPr>
              <a:t>Department Scholarships</a:t>
            </a:r>
            <a:endParaRPr lang="en-US" sz="2600" b="1" cap="none" spc="0" dirty="0">
              <a:ln w="10541" cmpd="sng">
                <a:solidFill>
                  <a:schemeClr val="accent1">
                    <a:shade val="88000"/>
                    <a:satMod val="110000"/>
                  </a:schemeClr>
                </a:solidFill>
                <a:prstDash val="solid"/>
              </a:ln>
              <a:solidFill>
                <a:srgbClr val="002060"/>
              </a:solidFill>
              <a:effectLst/>
            </a:endParaRPr>
          </a:p>
        </p:txBody>
      </p:sp>
      <p:sp>
        <p:nvSpPr>
          <p:cNvPr id="17" name="Rectangle 16"/>
          <p:cNvSpPr/>
          <p:nvPr/>
        </p:nvSpPr>
        <p:spPr>
          <a:xfrm>
            <a:off x="107504" y="3861048"/>
            <a:ext cx="2736304" cy="892552"/>
          </a:xfrm>
          <a:prstGeom prst="rect">
            <a:avLst/>
          </a:prstGeom>
          <a:noFill/>
        </p:spPr>
        <p:txBody>
          <a:bodyPr wrap="square" lIns="91440" tIns="45720" rIns="91440" bIns="45720">
            <a:spAutoFit/>
          </a:bodyPr>
          <a:lstStyle/>
          <a:p>
            <a:pPr algn="ctr"/>
            <a:r>
              <a:rPr lang="en-US" sz="2600" b="1" cap="none" spc="0" dirty="0" smtClean="0">
                <a:ln w="10541" cmpd="sng">
                  <a:solidFill>
                    <a:schemeClr val="accent1">
                      <a:shade val="88000"/>
                      <a:satMod val="110000"/>
                    </a:schemeClr>
                  </a:solidFill>
                  <a:prstDash val="solid"/>
                </a:ln>
                <a:solidFill>
                  <a:srgbClr val="002060"/>
                </a:solidFill>
                <a:effectLst/>
              </a:rPr>
              <a:t>College Scholarships</a:t>
            </a:r>
            <a:endParaRPr lang="en-US" sz="2600" b="1" cap="none" spc="0" dirty="0">
              <a:ln w="10541" cmpd="sng">
                <a:solidFill>
                  <a:schemeClr val="accent1">
                    <a:shade val="88000"/>
                    <a:satMod val="110000"/>
                  </a:schemeClr>
                </a:solidFill>
                <a:prstDash val="solid"/>
              </a:ln>
              <a:solidFill>
                <a:srgbClr val="002060"/>
              </a:solidFill>
              <a:effectLst/>
            </a:endParaRPr>
          </a:p>
        </p:txBody>
      </p:sp>
      <p:sp>
        <p:nvSpPr>
          <p:cNvPr id="18" name="Rectangle 17"/>
          <p:cNvSpPr/>
          <p:nvPr/>
        </p:nvSpPr>
        <p:spPr>
          <a:xfrm>
            <a:off x="3203848" y="5877272"/>
            <a:ext cx="2736304" cy="892552"/>
          </a:xfrm>
          <a:prstGeom prst="rect">
            <a:avLst/>
          </a:prstGeom>
          <a:noFill/>
        </p:spPr>
        <p:txBody>
          <a:bodyPr wrap="square" lIns="91440" tIns="45720" rIns="91440" bIns="45720">
            <a:spAutoFit/>
          </a:bodyPr>
          <a:lstStyle/>
          <a:p>
            <a:pPr algn="ctr"/>
            <a:r>
              <a:rPr lang="en-US" sz="2600" b="1" cap="none" spc="0" dirty="0" smtClean="0">
                <a:ln w="10541" cmpd="sng">
                  <a:solidFill>
                    <a:schemeClr val="accent1">
                      <a:shade val="88000"/>
                      <a:satMod val="110000"/>
                    </a:schemeClr>
                  </a:solidFill>
                  <a:prstDash val="solid"/>
                </a:ln>
                <a:solidFill>
                  <a:srgbClr val="002060"/>
                </a:solidFill>
                <a:effectLst/>
              </a:rPr>
              <a:t>External</a:t>
            </a:r>
          </a:p>
          <a:p>
            <a:pPr algn="ctr"/>
            <a:r>
              <a:rPr lang="en-US" sz="2600" b="1" cap="none" spc="0" dirty="0" smtClean="0">
                <a:ln w="10541" cmpd="sng">
                  <a:solidFill>
                    <a:schemeClr val="accent1">
                      <a:shade val="88000"/>
                      <a:satMod val="110000"/>
                    </a:schemeClr>
                  </a:solidFill>
                  <a:prstDash val="solid"/>
                </a:ln>
                <a:solidFill>
                  <a:srgbClr val="002060"/>
                </a:solidFill>
                <a:effectLst/>
              </a:rPr>
              <a:t>Scholarships</a:t>
            </a:r>
            <a:endParaRPr lang="en-US" sz="2600" b="1" cap="none" spc="0" dirty="0">
              <a:ln w="10541" cmpd="sng">
                <a:solidFill>
                  <a:schemeClr val="accent1">
                    <a:shade val="88000"/>
                    <a:satMod val="110000"/>
                  </a:schemeClr>
                </a:solidFill>
                <a:prstDash val="solid"/>
              </a:ln>
              <a:solidFill>
                <a:srgbClr val="002060"/>
              </a:solidFill>
              <a:effectLst/>
            </a:endParaRPr>
          </a:p>
        </p:txBody>
      </p:sp>
    </p:spTree>
    <p:extLst>
      <p:ext uri="{BB962C8B-B14F-4D97-AF65-F5344CB8AC3E}">
        <p14:creationId xmlns:p14="http://schemas.microsoft.com/office/powerpoint/2010/main" val="28742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00" y="2290763"/>
            <a:ext cx="8480036"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82133" y="999067"/>
            <a:ext cx="4419600" cy="369332"/>
          </a:xfrm>
          <a:prstGeom prst="rect">
            <a:avLst/>
          </a:prstGeom>
          <a:noFill/>
        </p:spPr>
        <p:txBody>
          <a:bodyPr wrap="square" rtlCol="0">
            <a:spAutoFit/>
          </a:bodyPr>
          <a:lstStyle/>
          <a:p>
            <a:r>
              <a:rPr lang="pl-PL" dirty="0" smtClean="0"/>
              <a:t>Our Focus</a:t>
            </a:r>
            <a:endParaRPr lang="en-GB" dirty="0"/>
          </a:p>
        </p:txBody>
      </p:sp>
    </p:spTree>
    <p:extLst>
      <p:ext uri="{BB962C8B-B14F-4D97-AF65-F5344CB8AC3E}">
        <p14:creationId xmlns:p14="http://schemas.microsoft.com/office/powerpoint/2010/main" val="1470954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31099" y="6402360"/>
            <a:ext cx="8136937" cy="365125"/>
          </a:xfrm>
        </p:spPr>
        <p:txBody>
          <a:bodyPr/>
          <a:lstStyle/>
          <a:p>
            <a:endParaRPr lang="en-US" dirty="0">
              <a:solidFill>
                <a:srgbClr val="000000"/>
              </a:solidFill>
            </a:endParaRPr>
          </a:p>
        </p:txBody>
      </p:sp>
      <p:sp>
        <p:nvSpPr>
          <p:cNvPr id="3" name="Slide Number Placeholder 2"/>
          <p:cNvSpPr>
            <a:spLocks noGrp="1"/>
          </p:cNvSpPr>
          <p:nvPr>
            <p:ph type="sldNum" sz="quarter" idx="12"/>
          </p:nvPr>
        </p:nvSpPr>
        <p:spPr/>
        <p:txBody>
          <a:bodyPr/>
          <a:lstStyle/>
          <a:p>
            <a:fld id="{4408A2BF-FF92-463F-BED7-EDF79EB6B61F}" type="slidenum">
              <a:rPr lang="en-US" smtClean="0">
                <a:solidFill>
                  <a:srgbClr val="000000"/>
                </a:solidFill>
              </a:rPr>
              <a:pPr/>
              <a:t>51</a:t>
            </a:fld>
            <a:endParaRPr lang="en-US">
              <a:solidFill>
                <a:srgbClr val="000000"/>
              </a:solidFill>
            </a:endParaRPr>
          </a:p>
        </p:txBody>
      </p:sp>
      <p:sp>
        <p:nvSpPr>
          <p:cNvPr id="4" name="Rectangle 3"/>
          <p:cNvSpPr/>
          <p:nvPr/>
        </p:nvSpPr>
        <p:spPr>
          <a:xfrm>
            <a:off x="135600" y="2044343"/>
            <a:ext cx="8480036" cy="4431983"/>
          </a:xfrm>
          <a:prstGeom prst="rect">
            <a:avLst/>
          </a:prstGeom>
        </p:spPr>
        <p:txBody>
          <a:bodyPr wrap="square">
            <a:spAutoFit/>
          </a:bodyPr>
          <a:lstStyle/>
          <a:p>
            <a:endParaRPr lang="en-GB" dirty="0" smtClean="0"/>
          </a:p>
          <a:p>
            <a:pPr marL="342900" indent="-342900">
              <a:buFontTx/>
              <a:buChar char="-"/>
            </a:pPr>
            <a:r>
              <a:rPr lang="en-GB" sz="2400" dirty="0" smtClean="0"/>
              <a:t>Identify </a:t>
            </a:r>
            <a:r>
              <a:rPr lang="en-GB" sz="2400" dirty="0"/>
              <a:t>5 top peer refereed academic journals focusing on </a:t>
            </a:r>
            <a:endParaRPr lang="pl-PL" sz="2400" dirty="0"/>
          </a:p>
          <a:p>
            <a:r>
              <a:rPr lang="pl-PL" sz="2400" dirty="0" smtClean="0"/>
              <a:t>    </a:t>
            </a:r>
            <a:r>
              <a:rPr lang="en-GB" sz="2400" dirty="0" smtClean="0"/>
              <a:t>your </a:t>
            </a:r>
            <a:r>
              <a:rPr lang="en-GB" sz="2400" dirty="0"/>
              <a:t>specific subject </a:t>
            </a:r>
          </a:p>
          <a:p>
            <a:pPr marL="342900" indent="-342900">
              <a:buFontTx/>
              <a:buChar char="-"/>
            </a:pPr>
            <a:r>
              <a:rPr lang="en-GB" sz="2400" dirty="0" smtClean="0"/>
              <a:t>Identify </a:t>
            </a:r>
            <a:r>
              <a:rPr lang="en-GB" sz="2400" dirty="0"/>
              <a:t>5 top internationally recognized books or collective </a:t>
            </a:r>
            <a:r>
              <a:rPr lang="pl-PL" sz="2400" dirty="0" smtClean="0"/>
              <a:t> </a:t>
            </a:r>
          </a:p>
          <a:p>
            <a:r>
              <a:rPr lang="pl-PL" sz="2400" dirty="0"/>
              <a:t> </a:t>
            </a:r>
            <a:r>
              <a:rPr lang="pl-PL" sz="2400" dirty="0" smtClean="0"/>
              <a:t>   </a:t>
            </a:r>
            <a:r>
              <a:rPr lang="en-GB" sz="2400" dirty="0" smtClean="0"/>
              <a:t>works </a:t>
            </a:r>
            <a:r>
              <a:rPr lang="en-GB" sz="2400" dirty="0"/>
              <a:t>on your specific subject </a:t>
            </a:r>
          </a:p>
          <a:p>
            <a:pPr marL="342900" indent="-342900">
              <a:buFontTx/>
              <a:buChar char="-"/>
            </a:pPr>
            <a:r>
              <a:rPr lang="en-GB" sz="2400" dirty="0" smtClean="0"/>
              <a:t>Identify </a:t>
            </a:r>
            <a:r>
              <a:rPr lang="en-GB" sz="2400" dirty="0"/>
              <a:t>5 top academic research centres specializing in </a:t>
            </a:r>
            <a:endParaRPr lang="pl-PL" sz="2400" dirty="0" smtClean="0"/>
          </a:p>
          <a:p>
            <a:r>
              <a:rPr lang="pl-PL" sz="2400" dirty="0"/>
              <a:t> </a:t>
            </a:r>
            <a:r>
              <a:rPr lang="pl-PL" sz="2400" dirty="0" smtClean="0"/>
              <a:t>   </a:t>
            </a:r>
            <a:r>
              <a:rPr lang="en-GB" sz="2400" dirty="0" smtClean="0"/>
              <a:t>your </a:t>
            </a:r>
            <a:r>
              <a:rPr lang="en-GB" sz="2400" dirty="0"/>
              <a:t>subject </a:t>
            </a:r>
          </a:p>
          <a:p>
            <a:pPr marL="342900" indent="-342900">
              <a:buFontTx/>
              <a:buChar char="-"/>
            </a:pPr>
            <a:r>
              <a:rPr lang="en-GB" sz="2400" dirty="0" smtClean="0"/>
              <a:t>Identify </a:t>
            </a:r>
            <a:r>
              <a:rPr lang="en-GB" sz="2400" dirty="0"/>
              <a:t>5 most renowned professors in your narrow field </a:t>
            </a:r>
            <a:endParaRPr lang="pl-PL" sz="2400" dirty="0" smtClean="0"/>
          </a:p>
          <a:p>
            <a:r>
              <a:rPr lang="pl-PL" sz="2400" dirty="0"/>
              <a:t> </a:t>
            </a:r>
            <a:r>
              <a:rPr lang="pl-PL" sz="2400" dirty="0" smtClean="0"/>
              <a:t>   </a:t>
            </a:r>
            <a:r>
              <a:rPr lang="en-GB" sz="2400" dirty="0" smtClean="0"/>
              <a:t>(„</a:t>
            </a:r>
            <a:r>
              <a:rPr lang="en-GB" sz="2400" dirty="0"/>
              <a:t>gurus”) </a:t>
            </a:r>
          </a:p>
          <a:p>
            <a:pPr marL="342900" indent="-342900">
              <a:buFontTx/>
              <a:buChar char="-"/>
            </a:pPr>
            <a:r>
              <a:rPr lang="en-GB" sz="2400" dirty="0" smtClean="0"/>
              <a:t>Identify </a:t>
            </a:r>
            <a:r>
              <a:rPr lang="en-GB" sz="2400" dirty="0"/>
              <a:t>5 top regular international academic conferences </a:t>
            </a:r>
            <a:endParaRPr lang="pl-PL" sz="2400" dirty="0" smtClean="0"/>
          </a:p>
          <a:p>
            <a:r>
              <a:rPr lang="pl-PL" sz="2400" dirty="0"/>
              <a:t> </a:t>
            </a:r>
            <a:r>
              <a:rPr lang="pl-PL" sz="2400" dirty="0" smtClean="0"/>
              <a:t>   </a:t>
            </a:r>
            <a:r>
              <a:rPr lang="en-GB" sz="2400" dirty="0" smtClean="0"/>
              <a:t>covering </a:t>
            </a:r>
            <a:r>
              <a:rPr lang="en-GB" sz="2400" dirty="0"/>
              <a:t>your subject </a:t>
            </a:r>
          </a:p>
          <a:p>
            <a:endParaRPr lang="en-GB" sz="2400" dirty="0"/>
          </a:p>
        </p:txBody>
      </p:sp>
      <p:sp>
        <p:nvSpPr>
          <p:cNvPr id="5" name="TextBox 4"/>
          <p:cNvSpPr txBox="1"/>
          <p:nvPr/>
        </p:nvSpPr>
        <p:spPr>
          <a:xfrm>
            <a:off x="288000" y="504911"/>
            <a:ext cx="6874800" cy="1231106"/>
          </a:xfrm>
          <a:prstGeom prst="rect">
            <a:avLst/>
          </a:prstGeom>
          <a:noFill/>
        </p:spPr>
        <p:txBody>
          <a:bodyPr wrap="square" rtlCol="0">
            <a:spAutoFit/>
          </a:bodyPr>
          <a:lstStyle/>
          <a:p>
            <a:endParaRPr lang="en-GB" dirty="0"/>
          </a:p>
          <a:p>
            <a:r>
              <a:rPr lang="en-GB" sz="2800" b="1" dirty="0"/>
              <a:t>Initial literature review: The 5 X 5 principle </a:t>
            </a:r>
            <a:endParaRPr lang="en-GB" sz="2800" dirty="0"/>
          </a:p>
        </p:txBody>
      </p:sp>
    </p:spTree>
    <p:extLst>
      <p:ext uri="{BB962C8B-B14F-4D97-AF65-F5344CB8AC3E}">
        <p14:creationId xmlns:p14="http://schemas.microsoft.com/office/powerpoint/2010/main" val="3876770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idx="4294967295"/>
          </p:nvPr>
        </p:nvSpPr>
        <p:spPr>
          <a:xfrm>
            <a:off x="288000" y="592667"/>
            <a:ext cx="6936094" cy="1083733"/>
          </a:xfrm>
        </p:spPr>
        <p:txBody>
          <a:bodyPr lIns="91440" tIns="45720" rIns="91440" bIns="45720" anchor="ctr">
            <a:normAutofit/>
          </a:bodyPr>
          <a:lstStyle/>
          <a:p>
            <a:r>
              <a:rPr lang="en-AU" dirty="0"/>
              <a:t>Think of a literature review as </a:t>
            </a:r>
            <a:r>
              <a:rPr lang="en-AU" dirty="0" smtClean="0"/>
              <a:t>a</a:t>
            </a:r>
            <a:r>
              <a:rPr lang="pl-PL" dirty="0" smtClean="0"/>
              <a:t/>
            </a:r>
            <a:br>
              <a:rPr lang="pl-PL" dirty="0" smtClean="0"/>
            </a:br>
            <a:r>
              <a:rPr lang="en-AU" dirty="0" smtClean="0"/>
              <a:t> </a:t>
            </a:r>
            <a:r>
              <a:rPr lang="en-AU" dirty="0"/>
              <a:t>jigsaw puzzle</a:t>
            </a:r>
          </a:p>
        </p:txBody>
      </p:sp>
      <p:sp>
        <p:nvSpPr>
          <p:cNvPr id="278531" name="Footer Placeholder 3"/>
          <p:cNvSpPr txBox="1">
            <a:spLocks noGrp="1"/>
          </p:cNvSpPr>
          <p:nvPr/>
        </p:nvSpPr>
        <p:spPr bwMode="auto">
          <a:xfrm>
            <a:off x="827088" y="6481763"/>
            <a:ext cx="79216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buFontTx/>
              <a:buNone/>
            </a:pPr>
            <a:endParaRPr lang="en-AU" sz="1000">
              <a:solidFill>
                <a:schemeClr val="bg2"/>
              </a:solidFill>
            </a:endParaRPr>
          </a:p>
        </p:txBody>
      </p:sp>
      <p:pic>
        <p:nvPicPr>
          <p:cNvPr id="278532" name="Picture 2" descr="https://www79.secure.griffith.edu.au/oer-images/SRT3/jigsaw/iStock_000002515017Small.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055688" y="2489201"/>
            <a:ext cx="6397625" cy="3488266"/>
          </a:xfrm>
        </p:spPr>
      </p:pic>
    </p:spTree>
    <p:extLst>
      <p:ext uri="{BB962C8B-B14F-4D97-AF65-F5344CB8AC3E}">
        <p14:creationId xmlns:p14="http://schemas.microsoft.com/office/powerpoint/2010/main" val="257000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23309" y="-45111"/>
            <a:ext cx="11300369" cy="7072075"/>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2693535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05639" y="-5974"/>
            <a:ext cx="11213126" cy="7023000"/>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3868266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37666" y="0"/>
            <a:ext cx="10548733" cy="7036904"/>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3686891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356" y="2320893"/>
            <a:ext cx="3427049" cy="3418481"/>
          </a:xfrm>
          <a:prstGeom prst="rect">
            <a:avLst/>
          </a:prstGeom>
        </p:spPr>
      </p:pic>
      <p:sp>
        <p:nvSpPr>
          <p:cNvPr id="5" name="TextBox 4"/>
          <p:cNvSpPr txBox="1"/>
          <p:nvPr/>
        </p:nvSpPr>
        <p:spPr>
          <a:xfrm>
            <a:off x="434142" y="703721"/>
            <a:ext cx="6768751" cy="523220"/>
          </a:xfrm>
          <a:prstGeom prst="rect">
            <a:avLst/>
          </a:prstGeom>
          <a:noFill/>
        </p:spPr>
        <p:txBody>
          <a:bodyPr wrap="square" rtlCol="0">
            <a:spAutoFit/>
          </a:bodyPr>
          <a:lstStyle/>
          <a:p>
            <a:r>
              <a:rPr lang="en-GB" sz="2800" b="1" dirty="0" smtClean="0">
                <a:cs typeface="Aharoni" pitchFamily="2" charset="-79"/>
              </a:rPr>
              <a:t>Which journal to go for?</a:t>
            </a:r>
            <a:endParaRPr lang="en-GB" sz="2800" b="1" dirty="0">
              <a:cs typeface="Aharoni" pitchFamily="2" charset="-79"/>
            </a:endParaRPr>
          </a:p>
        </p:txBody>
      </p:sp>
    </p:spTree>
    <p:extLst>
      <p:ext uri="{BB962C8B-B14F-4D97-AF65-F5344CB8AC3E}">
        <p14:creationId xmlns:p14="http://schemas.microsoft.com/office/powerpoint/2010/main" val="2110581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395288" y="776293"/>
            <a:ext cx="6769100" cy="578374"/>
          </a:xfrm>
        </p:spPr>
        <p:txBody>
          <a:bodyPr>
            <a:normAutofit/>
          </a:bodyPr>
          <a:lstStyle/>
          <a:p>
            <a:r>
              <a:rPr lang="en-GB" sz="2800" dirty="0" smtClean="0">
                <a:latin typeface="+mn-lt"/>
                <a:cs typeface="Aharoni" pitchFamily="2" charset="-79"/>
              </a:rPr>
              <a:t>Criteria You Might Look At:</a:t>
            </a:r>
            <a:endParaRPr lang="en-US" sz="2800" dirty="0">
              <a:latin typeface="+mn-lt"/>
              <a:cs typeface="Aharoni" pitchFamily="2" charset="-79"/>
            </a:endParaRPr>
          </a:p>
        </p:txBody>
      </p:sp>
      <p:sp>
        <p:nvSpPr>
          <p:cNvPr id="166915" name="Rectangle 3"/>
          <p:cNvSpPr>
            <a:spLocks noGrp="1" noChangeArrowheads="1"/>
          </p:cNvSpPr>
          <p:nvPr>
            <p:ph type="body" idx="1"/>
          </p:nvPr>
        </p:nvSpPr>
        <p:spPr>
          <a:xfrm>
            <a:off x="395288" y="2274888"/>
            <a:ext cx="8226425" cy="4311650"/>
          </a:xfrm>
        </p:spPr>
        <p:txBody>
          <a:bodyPr>
            <a:normAutofit/>
          </a:bodyPr>
          <a:lstStyle/>
          <a:p>
            <a:pPr>
              <a:buFont typeface="Arial" pitchFamily="34" charset="0"/>
              <a:buChar char="•"/>
            </a:pPr>
            <a:r>
              <a:rPr lang="en-US" dirty="0" smtClean="0">
                <a:solidFill>
                  <a:srgbClr val="002147"/>
                </a:solidFill>
              </a:rPr>
              <a:t>Rankings (example Thomson Reuters Impact factors; the Association of Business Schools ABS etc.)</a:t>
            </a:r>
            <a:endParaRPr lang="pl-PL" dirty="0" smtClean="0">
              <a:solidFill>
                <a:srgbClr val="002147"/>
              </a:solidFill>
            </a:endParaRPr>
          </a:p>
          <a:p>
            <a:pPr>
              <a:buFont typeface="Arial" pitchFamily="34" charset="0"/>
              <a:buChar char="•"/>
            </a:pPr>
            <a:r>
              <a:rPr lang="en-US" dirty="0">
                <a:solidFill>
                  <a:srgbClr val="002147"/>
                </a:solidFill>
              </a:rPr>
              <a:t>Number of downloads (utility)</a:t>
            </a:r>
          </a:p>
          <a:p>
            <a:pPr>
              <a:buFont typeface="Arial" pitchFamily="34" charset="0"/>
              <a:buChar char="•"/>
            </a:pPr>
            <a:r>
              <a:rPr lang="en-US" dirty="0">
                <a:solidFill>
                  <a:srgbClr val="002147"/>
                </a:solidFill>
              </a:rPr>
              <a:t>Dissemination of journal (where it is read)</a:t>
            </a:r>
          </a:p>
          <a:p>
            <a:pPr>
              <a:buFont typeface="Arial" pitchFamily="34" charset="0"/>
              <a:buChar char="•"/>
            </a:pPr>
            <a:r>
              <a:rPr lang="en-US" dirty="0">
                <a:solidFill>
                  <a:srgbClr val="002147"/>
                </a:solidFill>
              </a:rPr>
              <a:t>Links to societies/associations</a:t>
            </a:r>
          </a:p>
          <a:p>
            <a:pPr>
              <a:buFont typeface="Arial" pitchFamily="34" charset="0"/>
              <a:buChar char="•"/>
            </a:pPr>
            <a:r>
              <a:rPr lang="en-US" dirty="0">
                <a:solidFill>
                  <a:srgbClr val="002147"/>
                </a:solidFill>
              </a:rPr>
              <a:t>Relevance of content and publishing ethos</a:t>
            </a:r>
          </a:p>
          <a:p>
            <a:pPr>
              <a:buFont typeface="Arial" pitchFamily="34" charset="0"/>
              <a:buChar char="•"/>
            </a:pPr>
            <a:r>
              <a:rPr lang="en-US" dirty="0">
                <a:solidFill>
                  <a:srgbClr val="002147"/>
                </a:solidFill>
              </a:rPr>
              <a:t>International</a:t>
            </a:r>
          </a:p>
          <a:p>
            <a:endParaRPr lang="en-US" dirty="0" smtClean="0">
              <a:solidFill>
                <a:srgbClr val="002147"/>
              </a:solidFill>
            </a:endParaRPr>
          </a:p>
          <a:p>
            <a:endParaRPr lang="en-US" dirty="0">
              <a:solidFill>
                <a:srgbClr val="002147"/>
              </a:solidFill>
            </a:endParaRPr>
          </a:p>
        </p:txBody>
      </p:sp>
    </p:spTree>
    <p:extLst>
      <p:ext uri="{BB962C8B-B14F-4D97-AF65-F5344CB8AC3E}">
        <p14:creationId xmlns:p14="http://schemas.microsoft.com/office/powerpoint/2010/main" val="2865569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Effect transition="in" filter="wipe(down)">
                                      <p:cBhvr>
                                        <p:cTn id="7" dur="580">
                                          <p:stCondLst>
                                            <p:cond delay="0"/>
                                          </p:stCondLst>
                                        </p:cTn>
                                        <p:tgtEl>
                                          <p:spTgt spid="166915">
                                            <p:txEl>
                                              <p:pRg st="0" end="0"/>
                                            </p:txEl>
                                          </p:spTgt>
                                        </p:tgtEl>
                                      </p:cBhvr>
                                    </p:animEffect>
                                    <p:anim calcmode="lin" valueType="num">
                                      <p:cBhvr>
                                        <p:cTn id="8" dur="1822" tmFilter="0,0; 0.14,0.36; 0.43,0.73; 0.71,0.91; 1.0,1.0">
                                          <p:stCondLst>
                                            <p:cond delay="0"/>
                                          </p:stCondLst>
                                        </p:cTn>
                                        <p:tgtEl>
                                          <p:spTgt spid="16691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691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691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691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691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66915">
                                            <p:txEl>
                                              <p:pRg st="0" end="0"/>
                                            </p:txEl>
                                          </p:spTgt>
                                        </p:tgtEl>
                                      </p:cBhvr>
                                      <p:to x="100000" y="60000"/>
                                    </p:animScale>
                                    <p:animScale>
                                      <p:cBhvr>
                                        <p:cTn id="14" dur="166" decel="50000">
                                          <p:stCondLst>
                                            <p:cond delay="676"/>
                                          </p:stCondLst>
                                        </p:cTn>
                                        <p:tgtEl>
                                          <p:spTgt spid="166915">
                                            <p:txEl>
                                              <p:pRg st="0" end="0"/>
                                            </p:txEl>
                                          </p:spTgt>
                                        </p:tgtEl>
                                      </p:cBhvr>
                                      <p:to x="100000" y="100000"/>
                                    </p:animScale>
                                    <p:animScale>
                                      <p:cBhvr>
                                        <p:cTn id="15" dur="26">
                                          <p:stCondLst>
                                            <p:cond delay="1312"/>
                                          </p:stCondLst>
                                        </p:cTn>
                                        <p:tgtEl>
                                          <p:spTgt spid="166915">
                                            <p:txEl>
                                              <p:pRg st="0" end="0"/>
                                            </p:txEl>
                                          </p:spTgt>
                                        </p:tgtEl>
                                      </p:cBhvr>
                                      <p:to x="100000" y="80000"/>
                                    </p:animScale>
                                    <p:animScale>
                                      <p:cBhvr>
                                        <p:cTn id="16" dur="166" decel="50000">
                                          <p:stCondLst>
                                            <p:cond delay="1338"/>
                                          </p:stCondLst>
                                        </p:cTn>
                                        <p:tgtEl>
                                          <p:spTgt spid="166915">
                                            <p:txEl>
                                              <p:pRg st="0" end="0"/>
                                            </p:txEl>
                                          </p:spTgt>
                                        </p:tgtEl>
                                      </p:cBhvr>
                                      <p:to x="100000" y="100000"/>
                                    </p:animScale>
                                    <p:animScale>
                                      <p:cBhvr>
                                        <p:cTn id="17" dur="26">
                                          <p:stCondLst>
                                            <p:cond delay="1642"/>
                                          </p:stCondLst>
                                        </p:cTn>
                                        <p:tgtEl>
                                          <p:spTgt spid="166915">
                                            <p:txEl>
                                              <p:pRg st="0" end="0"/>
                                            </p:txEl>
                                          </p:spTgt>
                                        </p:tgtEl>
                                      </p:cBhvr>
                                      <p:to x="100000" y="90000"/>
                                    </p:animScale>
                                    <p:animScale>
                                      <p:cBhvr>
                                        <p:cTn id="18" dur="166" decel="50000">
                                          <p:stCondLst>
                                            <p:cond delay="1668"/>
                                          </p:stCondLst>
                                        </p:cTn>
                                        <p:tgtEl>
                                          <p:spTgt spid="166915">
                                            <p:txEl>
                                              <p:pRg st="0" end="0"/>
                                            </p:txEl>
                                          </p:spTgt>
                                        </p:tgtEl>
                                      </p:cBhvr>
                                      <p:to x="100000" y="100000"/>
                                    </p:animScale>
                                    <p:animScale>
                                      <p:cBhvr>
                                        <p:cTn id="19" dur="26">
                                          <p:stCondLst>
                                            <p:cond delay="1808"/>
                                          </p:stCondLst>
                                        </p:cTn>
                                        <p:tgtEl>
                                          <p:spTgt spid="166915">
                                            <p:txEl>
                                              <p:pRg st="0" end="0"/>
                                            </p:txEl>
                                          </p:spTgt>
                                        </p:tgtEl>
                                      </p:cBhvr>
                                      <p:to x="100000" y="95000"/>
                                    </p:animScale>
                                    <p:animScale>
                                      <p:cBhvr>
                                        <p:cTn id="20" dur="166" decel="50000">
                                          <p:stCondLst>
                                            <p:cond delay="1834"/>
                                          </p:stCondLst>
                                        </p:cTn>
                                        <p:tgtEl>
                                          <p:spTgt spid="16691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66915">
                                            <p:txEl>
                                              <p:pRg st="1" end="1"/>
                                            </p:txEl>
                                          </p:spTgt>
                                        </p:tgtEl>
                                        <p:attrNameLst>
                                          <p:attrName>style.visibility</p:attrName>
                                        </p:attrNameLst>
                                      </p:cBhvr>
                                      <p:to>
                                        <p:strVal val="visible"/>
                                      </p:to>
                                    </p:set>
                                    <p:animEffect transition="in" filter="wipe(down)">
                                      <p:cBhvr>
                                        <p:cTn id="25" dur="580">
                                          <p:stCondLst>
                                            <p:cond delay="0"/>
                                          </p:stCondLst>
                                        </p:cTn>
                                        <p:tgtEl>
                                          <p:spTgt spid="166915">
                                            <p:txEl>
                                              <p:pRg st="1" end="1"/>
                                            </p:txEl>
                                          </p:spTgt>
                                        </p:tgtEl>
                                      </p:cBhvr>
                                    </p:animEffect>
                                    <p:anim calcmode="lin" valueType="num">
                                      <p:cBhvr>
                                        <p:cTn id="26" dur="1822" tmFilter="0,0; 0.14,0.36; 0.43,0.73; 0.71,0.91; 1.0,1.0">
                                          <p:stCondLst>
                                            <p:cond delay="0"/>
                                          </p:stCondLst>
                                        </p:cTn>
                                        <p:tgtEl>
                                          <p:spTgt spid="16691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691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691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691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691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66915">
                                            <p:txEl>
                                              <p:pRg st="1" end="1"/>
                                            </p:txEl>
                                          </p:spTgt>
                                        </p:tgtEl>
                                      </p:cBhvr>
                                      <p:to x="100000" y="60000"/>
                                    </p:animScale>
                                    <p:animScale>
                                      <p:cBhvr>
                                        <p:cTn id="32" dur="166" decel="50000">
                                          <p:stCondLst>
                                            <p:cond delay="676"/>
                                          </p:stCondLst>
                                        </p:cTn>
                                        <p:tgtEl>
                                          <p:spTgt spid="166915">
                                            <p:txEl>
                                              <p:pRg st="1" end="1"/>
                                            </p:txEl>
                                          </p:spTgt>
                                        </p:tgtEl>
                                      </p:cBhvr>
                                      <p:to x="100000" y="100000"/>
                                    </p:animScale>
                                    <p:animScale>
                                      <p:cBhvr>
                                        <p:cTn id="33" dur="26">
                                          <p:stCondLst>
                                            <p:cond delay="1312"/>
                                          </p:stCondLst>
                                        </p:cTn>
                                        <p:tgtEl>
                                          <p:spTgt spid="166915">
                                            <p:txEl>
                                              <p:pRg st="1" end="1"/>
                                            </p:txEl>
                                          </p:spTgt>
                                        </p:tgtEl>
                                      </p:cBhvr>
                                      <p:to x="100000" y="80000"/>
                                    </p:animScale>
                                    <p:animScale>
                                      <p:cBhvr>
                                        <p:cTn id="34" dur="166" decel="50000">
                                          <p:stCondLst>
                                            <p:cond delay="1338"/>
                                          </p:stCondLst>
                                        </p:cTn>
                                        <p:tgtEl>
                                          <p:spTgt spid="166915">
                                            <p:txEl>
                                              <p:pRg st="1" end="1"/>
                                            </p:txEl>
                                          </p:spTgt>
                                        </p:tgtEl>
                                      </p:cBhvr>
                                      <p:to x="100000" y="100000"/>
                                    </p:animScale>
                                    <p:animScale>
                                      <p:cBhvr>
                                        <p:cTn id="35" dur="26">
                                          <p:stCondLst>
                                            <p:cond delay="1642"/>
                                          </p:stCondLst>
                                        </p:cTn>
                                        <p:tgtEl>
                                          <p:spTgt spid="166915">
                                            <p:txEl>
                                              <p:pRg st="1" end="1"/>
                                            </p:txEl>
                                          </p:spTgt>
                                        </p:tgtEl>
                                      </p:cBhvr>
                                      <p:to x="100000" y="90000"/>
                                    </p:animScale>
                                    <p:animScale>
                                      <p:cBhvr>
                                        <p:cTn id="36" dur="166" decel="50000">
                                          <p:stCondLst>
                                            <p:cond delay="1668"/>
                                          </p:stCondLst>
                                        </p:cTn>
                                        <p:tgtEl>
                                          <p:spTgt spid="166915">
                                            <p:txEl>
                                              <p:pRg st="1" end="1"/>
                                            </p:txEl>
                                          </p:spTgt>
                                        </p:tgtEl>
                                      </p:cBhvr>
                                      <p:to x="100000" y="100000"/>
                                    </p:animScale>
                                    <p:animScale>
                                      <p:cBhvr>
                                        <p:cTn id="37" dur="26">
                                          <p:stCondLst>
                                            <p:cond delay="1808"/>
                                          </p:stCondLst>
                                        </p:cTn>
                                        <p:tgtEl>
                                          <p:spTgt spid="166915">
                                            <p:txEl>
                                              <p:pRg st="1" end="1"/>
                                            </p:txEl>
                                          </p:spTgt>
                                        </p:tgtEl>
                                      </p:cBhvr>
                                      <p:to x="100000" y="95000"/>
                                    </p:animScale>
                                    <p:animScale>
                                      <p:cBhvr>
                                        <p:cTn id="38" dur="166" decel="50000">
                                          <p:stCondLst>
                                            <p:cond delay="1834"/>
                                          </p:stCondLst>
                                        </p:cTn>
                                        <p:tgtEl>
                                          <p:spTgt spid="166915">
                                            <p:txEl>
                                              <p:pRg st="1" end="1"/>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166915">
                                            <p:txEl>
                                              <p:pRg st="2" end="2"/>
                                            </p:txEl>
                                          </p:spTgt>
                                        </p:tgtEl>
                                        <p:attrNameLst>
                                          <p:attrName>style.visibility</p:attrName>
                                        </p:attrNameLst>
                                      </p:cBhvr>
                                      <p:to>
                                        <p:strVal val="visible"/>
                                      </p:to>
                                    </p:set>
                                    <p:animEffect transition="in" filter="wipe(down)">
                                      <p:cBhvr>
                                        <p:cTn id="41" dur="580">
                                          <p:stCondLst>
                                            <p:cond delay="0"/>
                                          </p:stCondLst>
                                        </p:cTn>
                                        <p:tgtEl>
                                          <p:spTgt spid="166915">
                                            <p:txEl>
                                              <p:pRg st="2" end="2"/>
                                            </p:txEl>
                                          </p:spTgt>
                                        </p:tgtEl>
                                      </p:cBhvr>
                                    </p:animEffect>
                                    <p:anim calcmode="lin" valueType="num">
                                      <p:cBhvr>
                                        <p:cTn id="42" dur="1822" tmFilter="0,0; 0.14,0.36; 0.43,0.73; 0.71,0.91; 1.0,1.0">
                                          <p:stCondLst>
                                            <p:cond delay="0"/>
                                          </p:stCondLst>
                                        </p:cTn>
                                        <p:tgtEl>
                                          <p:spTgt spid="166915">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66915">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66915">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66915">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66915">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66915">
                                            <p:txEl>
                                              <p:pRg st="2" end="2"/>
                                            </p:txEl>
                                          </p:spTgt>
                                        </p:tgtEl>
                                      </p:cBhvr>
                                      <p:to x="100000" y="60000"/>
                                    </p:animScale>
                                    <p:animScale>
                                      <p:cBhvr>
                                        <p:cTn id="48" dur="166" decel="50000">
                                          <p:stCondLst>
                                            <p:cond delay="676"/>
                                          </p:stCondLst>
                                        </p:cTn>
                                        <p:tgtEl>
                                          <p:spTgt spid="166915">
                                            <p:txEl>
                                              <p:pRg st="2" end="2"/>
                                            </p:txEl>
                                          </p:spTgt>
                                        </p:tgtEl>
                                      </p:cBhvr>
                                      <p:to x="100000" y="100000"/>
                                    </p:animScale>
                                    <p:animScale>
                                      <p:cBhvr>
                                        <p:cTn id="49" dur="26">
                                          <p:stCondLst>
                                            <p:cond delay="1312"/>
                                          </p:stCondLst>
                                        </p:cTn>
                                        <p:tgtEl>
                                          <p:spTgt spid="166915">
                                            <p:txEl>
                                              <p:pRg st="2" end="2"/>
                                            </p:txEl>
                                          </p:spTgt>
                                        </p:tgtEl>
                                      </p:cBhvr>
                                      <p:to x="100000" y="80000"/>
                                    </p:animScale>
                                    <p:animScale>
                                      <p:cBhvr>
                                        <p:cTn id="50" dur="166" decel="50000">
                                          <p:stCondLst>
                                            <p:cond delay="1338"/>
                                          </p:stCondLst>
                                        </p:cTn>
                                        <p:tgtEl>
                                          <p:spTgt spid="166915">
                                            <p:txEl>
                                              <p:pRg st="2" end="2"/>
                                            </p:txEl>
                                          </p:spTgt>
                                        </p:tgtEl>
                                      </p:cBhvr>
                                      <p:to x="100000" y="100000"/>
                                    </p:animScale>
                                    <p:animScale>
                                      <p:cBhvr>
                                        <p:cTn id="51" dur="26">
                                          <p:stCondLst>
                                            <p:cond delay="1642"/>
                                          </p:stCondLst>
                                        </p:cTn>
                                        <p:tgtEl>
                                          <p:spTgt spid="166915">
                                            <p:txEl>
                                              <p:pRg st="2" end="2"/>
                                            </p:txEl>
                                          </p:spTgt>
                                        </p:tgtEl>
                                      </p:cBhvr>
                                      <p:to x="100000" y="90000"/>
                                    </p:animScale>
                                    <p:animScale>
                                      <p:cBhvr>
                                        <p:cTn id="52" dur="166" decel="50000">
                                          <p:stCondLst>
                                            <p:cond delay="1668"/>
                                          </p:stCondLst>
                                        </p:cTn>
                                        <p:tgtEl>
                                          <p:spTgt spid="166915">
                                            <p:txEl>
                                              <p:pRg st="2" end="2"/>
                                            </p:txEl>
                                          </p:spTgt>
                                        </p:tgtEl>
                                      </p:cBhvr>
                                      <p:to x="100000" y="100000"/>
                                    </p:animScale>
                                    <p:animScale>
                                      <p:cBhvr>
                                        <p:cTn id="53" dur="26">
                                          <p:stCondLst>
                                            <p:cond delay="1808"/>
                                          </p:stCondLst>
                                        </p:cTn>
                                        <p:tgtEl>
                                          <p:spTgt spid="166915">
                                            <p:txEl>
                                              <p:pRg st="2" end="2"/>
                                            </p:txEl>
                                          </p:spTgt>
                                        </p:tgtEl>
                                      </p:cBhvr>
                                      <p:to x="100000" y="95000"/>
                                    </p:animScale>
                                    <p:animScale>
                                      <p:cBhvr>
                                        <p:cTn id="54" dur="166" decel="50000">
                                          <p:stCondLst>
                                            <p:cond delay="1834"/>
                                          </p:stCondLst>
                                        </p:cTn>
                                        <p:tgtEl>
                                          <p:spTgt spid="166915">
                                            <p:txEl>
                                              <p:pRg st="2" end="2"/>
                                            </p:txEl>
                                          </p:spTgt>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166915">
                                            <p:txEl>
                                              <p:pRg st="3" end="3"/>
                                            </p:txEl>
                                          </p:spTgt>
                                        </p:tgtEl>
                                        <p:attrNameLst>
                                          <p:attrName>style.visibility</p:attrName>
                                        </p:attrNameLst>
                                      </p:cBhvr>
                                      <p:to>
                                        <p:strVal val="visible"/>
                                      </p:to>
                                    </p:set>
                                    <p:animEffect transition="in" filter="wipe(down)">
                                      <p:cBhvr>
                                        <p:cTn id="57" dur="580">
                                          <p:stCondLst>
                                            <p:cond delay="0"/>
                                          </p:stCondLst>
                                        </p:cTn>
                                        <p:tgtEl>
                                          <p:spTgt spid="166915">
                                            <p:txEl>
                                              <p:pRg st="3" end="3"/>
                                            </p:txEl>
                                          </p:spTgt>
                                        </p:tgtEl>
                                      </p:cBhvr>
                                    </p:animEffect>
                                    <p:anim calcmode="lin" valueType="num">
                                      <p:cBhvr>
                                        <p:cTn id="58" dur="1822" tmFilter="0,0; 0.14,0.36; 0.43,0.73; 0.71,0.91; 1.0,1.0">
                                          <p:stCondLst>
                                            <p:cond delay="0"/>
                                          </p:stCondLst>
                                        </p:cTn>
                                        <p:tgtEl>
                                          <p:spTgt spid="166915">
                                            <p:txEl>
                                              <p:pRg st="3" end="3"/>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66915">
                                            <p:txEl>
                                              <p:pRg st="3" end="3"/>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66915">
                                            <p:txEl>
                                              <p:pRg st="3" end="3"/>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66915">
                                            <p:txEl>
                                              <p:pRg st="3" end="3"/>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66915">
                                            <p:txEl>
                                              <p:pRg st="3" end="3"/>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166915">
                                            <p:txEl>
                                              <p:pRg st="3" end="3"/>
                                            </p:txEl>
                                          </p:spTgt>
                                        </p:tgtEl>
                                      </p:cBhvr>
                                      <p:to x="100000" y="60000"/>
                                    </p:animScale>
                                    <p:animScale>
                                      <p:cBhvr>
                                        <p:cTn id="64" dur="166" decel="50000">
                                          <p:stCondLst>
                                            <p:cond delay="676"/>
                                          </p:stCondLst>
                                        </p:cTn>
                                        <p:tgtEl>
                                          <p:spTgt spid="166915">
                                            <p:txEl>
                                              <p:pRg st="3" end="3"/>
                                            </p:txEl>
                                          </p:spTgt>
                                        </p:tgtEl>
                                      </p:cBhvr>
                                      <p:to x="100000" y="100000"/>
                                    </p:animScale>
                                    <p:animScale>
                                      <p:cBhvr>
                                        <p:cTn id="65" dur="26">
                                          <p:stCondLst>
                                            <p:cond delay="1312"/>
                                          </p:stCondLst>
                                        </p:cTn>
                                        <p:tgtEl>
                                          <p:spTgt spid="166915">
                                            <p:txEl>
                                              <p:pRg st="3" end="3"/>
                                            </p:txEl>
                                          </p:spTgt>
                                        </p:tgtEl>
                                      </p:cBhvr>
                                      <p:to x="100000" y="80000"/>
                                    </p:animScale>
                                    <p:animScale>
                                      <p:cBhvr>
                                        <p:cTn id="66" dur="166" decel="50000">
                                          <p:stCondLst>
                                            <p:cond delay="1338"/>
                                          </p:stCondLst>
                                        </p:cTn>
                                        <p:tgtEl>
                                          <p:spTgt spid="166915">
                                            <p:txEl>
                                              <p:pRg st="3" end="3"/>
                                            </p:txEl>
                                          </p:spTgt>
                                        </p:tgtEl>
                                      </p:cBhvr>
                                      <p:to x="100000" y="100000"/>
                                    </p:animScale>
                                    <p:animScale>
                                      <p:cBhvr>
                                        <p:cTn id="67" dur="26">
                                          <p:stCondLst>
                                            <p:cond delay="1642"/>
                                          </p:stCondLst>
                                        </p:cTn>
                                        <p:tgtEl>
                                          <p:spTgt spid="166915">
                                            <p:txEl>
                                              <p:pRg st="3" end="3"/>
                                            </p:txEl>
                                          </p:spTgt>
                                        </p:tgtEl>
                                      </p:cBhvr>
                                      <p:to x="100000" y="90000"/>
                                    </p:animScale>
                                    <p:animScale>
                                      <p:cBhvr>
                                        <p:cTn id="68" dur="166" decel="50000">
                                          <p:stCondLst>
                                            <p:cond delay="1668"/>
                                          </p:stCondLst>
                                        </p:cTn>
                                        <p:tgtEl>
                                          <p:spTgt spid="166915">
                                            <p:txEl>
                                              <p:pRg st="3" end="3"/>
                                            </p:txEl>
                                          </p:spTgt>
                                        </p:tgtEl>
                                      </p:cBhvr>
                                      <p:to x="100000" y="100000"/>
                                    </p:animScale>
                                    <p:animScale>
                                      <p:cBhvr>
                                        <p:cTn id="69" dur="26">
                                          <p:stCondLst>
                                            <p:cond delay="1808"/>
                                          </p:stCondLst>
                                        </p:cTn>
                                        <p:tgtEl>
                                          <p:spTgt spid="166915">
                                            <p:txEl>
                                              <p:pRg st="3" end="3"/>
                                            </p:txEl>
                                          </p:spTgt>
                                        </p:tgtEl>
                                      </p:cBhvr>
                                      <p:to x="100000" y="95000"/>
                                    </p:animScale>
                                    <p:animScale>
                                      <p:cBhvr>
                                        <p:cTn id="70" dur="166" decel="50000">
                                          <p:stCondLst>
                                            <p:cond delay="1834"/>
                                          </p:stCondLst>
                                        </p:cTn>
                                        <p:tgtEl>
                                          <p:spTgt spid="166915">
                                            <p:txEl>
                                              <p:pRg st="3" end="3"/>
                                            </p:txEl>
                                          </p:spTgt>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166915">
                                            <p:txEl>
                                              <p:pRg st="4" end="4"/>
                                            </p:txEl>
                                          </p:spTgt>
                                        </p:tgtEl>
                                        <p:attrNameLst>
                                          <p:attrName>style.visibility</p:attrName>
                                        </p:attrNameLst>
                                      </p:cBhvr>
                                      <p:to>
                                        <p:strVal val="visible"/>
                                      </p:to>
                                    </p:set>
                                    <p:animEffect transition="in" filter="wipe(down)">
                                      <p:cBhvr>
                                        <p:cTn id="73" dur="580">
                                          <p:stCondLst>
                                            <p:cond delay="0"/>
                                          </p:stCondLst>
                                        </p:cTn>
                                        <p:tgtEl>
                                          <p:spTgt spid="166915">
                                            <p:txEl>
                                              <p:pRg st="4" end="4"/>
                                            </p:txEl>
                                          </p:spTgt>
                                        </p:tgtEl>
                                      </p:cBhvr>
                                    </p:animEffect>
                                    <p:anim calcmode="lin" valueType="num">
                                      <p:cBhvr>
                                        <p:cTn id="74" dur="1822" tmFilter="0,0; 0.14,0.36; 0.43,0.73; 0.71,0.91; 1.0,1.0">
                                          <p:stCondLst>
                                            <p:cond delay="0"/>
                                          </p:stCondLst>
                                        </p:cTn>
                                        <p:tgtEl>
                                          <p:spTgt spid="166915">
                                            <p:txEl>
                                              <p:pRg st="4" end="4"/>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66915">
                                            <p:txEl>
                                              <p:pRg st="4" end="4"/>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66915">
                                            <p:txEl>
                                              <p:pRg st="4" end="4"/>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66915">
                                            <p:txEl>
                                              <p:pRg st="4" end="4"/>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66915">
                                            <p:txEl>
                                              <p:pRg st="4" end="4"/>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166915">
                                            <p:txEl>
                                              <p:pRg st="4" end="4"/>
                                            </p:txEl>
                                          </p:spTgt>
                                        </p:tgtEl>
                                      </p:cBhvr>
                                      <p:to x="100000" y="60000"/>
                                    </p:animScale>
                                    <p:animScale>
                                      <p:cBhvr>
                                        <p:cTn id="80" dur="166" decel="50000">
                                          <p:stCondLst>
                                            <p:cond delay="676"/>
                                          </p:stCondLst>
                                        </p:cTn>
                                        <p:tgtEl>
                                          <p:spTgt spid="166915">
                                            <p:txEl>
                                              <p:pRg st="4" end="4"/>
                                            </p:txEl>
                                          </p:spTgt>
                                        </p:tgtEl>
                                      </p:cBhvr>
                                      <p:to x="100000" y="100000"/>
                                    </p:animScale>
                                    <p:animScale>
                                      <p:cBhvr>
                                        <p:cTn id="81" dur="26">
                                          <p:stCondLst>
                                            <p:cond delay="1312"/>
                                          </p:stCondLst>
                                        </p:cTn>
                                        <p:tgtEl>
                                          <p:spTgt spid="166915">
                                            <p:txEl>
                                              <p:pRg st="4" end="4"/>
                                            </p:txEl>
                                          </p:spTgt>
                                        </p:tgtEl>
                                      </p:cBhvr>
                                      <p:to x="100000" y="80000"/>
                                    </p:animScale>
                                    <p:animScale>
                                      <p:cBhvr>
                                        <p:cTn id="82" dur="166" decel="50000">
                                          <p:stCondLst>
                                            <p:cond delay="1338"/>
                                          </p:stCondLst>
                                        </p:cTn>
                                        <p:tgtEl>
                                          <p:spTgt spid="166915">
                                            <p:txEl>
                                              <p:pRg st="4" end="4"/>
                                            </p:txEl>
                                          </p:spTgt>
                                        </p:tgtEl>
                                      </p:cBhvr>
                                      <p:to x="100000" y="100000"/>
                                    </p:animScale>
                                    <p:animScale>
                                      <p:cBhvr>
                                        <p:cTn id="83" dur="26">
                                          <p:stCondLst>
                                            <p:cond delay="1642"/>
                                          </p:stCondLst>
                                        </p:cTn>
                                        <p:tgtEl>
                                          <p:spTgt spid="166915">
                                            <p:txEl>
                                              <p:pRg st="4" end="4"/>
                                            </p:txEl>
                                          </p:spTgt>
                                        </p:tgtEl>
                                      </p:cBhvr>
                                      <p:to x="100000" y="90000"/>
                                    </p:animScale>
                                    <p:animScale>
                                      <p:cBhvr>
                                        <p:cTn id="84" dur="166" decel="50000">
                                          <p:stCondLst>
                                            <p:cond delay="1668"/>
                                          </p:stCondLst>
                                        </p:cTn>
                                        <p:tgtEl>
                                          <p:spTgt spid="166915">
                                            <p:txEl>
                                              <p:pRg st="4" end="4"/>
                                            </p:txEl>
                                          </p:spTgt>
                                        </p:tgtEl>
                                      </p:cBhvr>
                                      <p:to x="100000" y="100000"/>
                                    </p:animScale>
                                    <p:animScale>
                                      <p:cBhvr>
                                        <p:cTn id="85" dur="26">
                                          <p:stCondLst>
                                            <p:cond delay="1808"/>
                                          </p:stCondLst>
                                        </p:cTn>
                                        <p:tgtEl>
                                          <p:spTgt spid="166915">
                                            <p:txEl>
                                              <p:pRg st="4" end="4"/>
                                            </p:txEl>
                                          </p:spTgt>
                                        </p:tgtEl>
                                      </p:cBhvr>
                                      <p:to x="100000" y="95000"/>
                                    </p:animScale>
                                    <p:animScale>
                                      <p:cBhvr>
                                        <p:cTn id="86" dur="166" decel="50000">
                                          <p:stCondLst>
                                            <p:cond delay="1834"/>
                                          </p:stCondLst>
                                        </p:cTn>
                                        <p:tgtEl>
                                          <p:spTgt spid="166915">
                                            <p:txEl>
                                              <p:pRg st="4" end="4"/>
                                            </p:txEl>
                                          </p:spTgt>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166915">
                                            <p:txEl>
                                              <p:pRg st="5" end="5"/>
                                            </p:txEl>
                                          </p:spTgt>
                                        </p:tgtEl>
                                        <p:attrNameLst>
                                          <p:attrName>style.visibility</p:attrName>
                                        </p:attrNameLst>
                                      </p:cBhvr>
                                      <p:to>
                                        <p:strVal val="visible"/>
                                      </p:to>
                                    </p:set>
                                    <p:animEffect transition="in" filter="wipe(down)">
                                      <p:cBhvr>
                                        <p:cTn id="89" dur="580">
                                          <p:stCondLst>
                                            <p:cond delay="0"/>
                                          </p:stCondLst>
                                        </p:cTn>
                                        <p:tgtEl>
                                          <p:spTgt spid="166915">
                                            <p:txEl>
                                              <p:pRg st="5" end="5"/>
                                            </p:txEl>
                                          </p:spTgt>
                                        </p:tgtEl>
                                      </p:cBhvr>
                                    </p:animEffect>
                                    <p:anim calcmode="lin" valueType="num">
                                      <p:cBhvr>
                                        <p:cTn id="90" dur="1822" tmFilter="0,0; 0.14,0.36; 0.43,0.73; 0.71,0.91; 1.0,1.0">
                                          <p:stCondLst>
                                            <p:cond delay="0"/>
                                          </p:stCondLst>
                                        </p:cTn>
                                        <p:tgtEl>
                                          <p:spTgt spid="166915">
                                            <p:txEl>
                                              <p:pRg st="5" end="5"/>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66915">
                                            <p:txEl>
                                              <p:pRg st="5" end="5"/>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66915">
                                            <p:txEl>
                                              <p:pRg st="5" end="5"/>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66915">
                                            <p:txEl>
                                              <p:pRg st="5" end="5"/>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66915">
                                            <p:txEl>
                                              <p:pRg st="5" end="5"/>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166915">
                                            <p:txEl>
                                              <p:pRg st="5" end="5"/>
                                            </p:txEl>
                                          </p:spTgt>
                                        </p:tgtEl>
                                      </p:cBhvr>
                                      <p:to x="100000" y="60000"/>
                                    </p:animScale>
                                    <p:animScale>
                                      <p:cBhvr>
                                        <p:cTn id="96" dur="166" decel="50000">
                                          <p:stCondLst>
                                            <p:cond delay="676"/>
                                          </p:stCondLst>
                                        </p:cTn>
                                        <p:tgtEl>
                                          <p:spTgt spid="166915">
                                            <p:txEl>
                                              <p:pRg st="5" end="5"/>
                                            </p:txEl>
                                          </p:spTgt>
                                        </p:tgtEl>
                                      </p:cBhvr>
                                      <p:to x="100000" y="100000"/>
                                    </p:animScale>
                                    <p:animScale>
                                      <p:cBhvr>
                                        <p:cTn id="97" dur="26">
                                          <p:stCondLst>
                                            <p:cond delay="1312"/>
                                          </p:stCondLst>
                                        </p:cTn>
                                        <p:tgtEl>
                                          <p:spTgt spid="166915">
                                            <p:txEl>
                                              <p:pRg st="5" end="5"/>
                                            </p:txEl>
                                          </p:spTgt>
                                        </p:tgtEl>
                                      </p:cBhvr>
                                      <p:to x="100000" y="80000"/>
                                    </p:animScale>
                                    <p:animScale>
                                      <p:cBhvr>
                                        <p:cTn id="98" dur="166" decel="50000">
                                          <p:stCondLst>
                                            <p:cond delay="1338"/>
                                          </p:stCondLst>
                                        </p:cTn>
                                        <p:tgtEl>
                                          <p:spTgt spid="166915">
                                            <p:txEl>
                                              <p:pRg st="5" end="5"/>
                                            </p:txEl>
                                          </p:spTgt>
                                        </p:tgtEl>
                                      </p:cBhvr>
                                      <p:to x="100000" y="100000"/>
                                    </p:animScale>
                                    <p:animScale>
                                      <p:cBhvr>
                                        <p:cTn id="99" dur="26">
                                          <p:stCondLst>
                                            <p:cond delay="1642"/>
                                          </p:stCondLst>
                                        </p:cTn>
                                        <p:tgtEl>
                                          <p:spTgt spid="166915">
                                            <p:txEl>
                                              <p:pRg st="5" end="5"/>
                                            </p:txEl>
                                          </p:spTgt>
                                        </p:tgtEl>
                                      </p:cBhvr>
                                      <p:to x="100000" y="90000"/>
                                    </p:animScale>
                                    <p:animScale>
                                      <p:cBhvr>
                                        <p:cTn id="100" dur="166" decel="50000">
                                          <p:stCondLst>
                                            <p:cond delay="1668"/>
                                          </p:stCondLst>
                                        </p:cTn>
                                        <p:tgtEl>
                                          <p:spTgt spid="166915">
                                            <p:txEl>
                                              <p:pRg st="5" end="5"/>
                                            </p:txEl>
                                          </p:spTgt>
                                        </p:tgtEl>
                                      </p:cBhvr>
                                      <p:to x="100000" y="100000"/>
                                    </p:animScale>
                                    <p:animScale>
                                      <p:cBhvr>
                                        <p:cTn id="101" dur="26">
                                          <p:stCondLst>
                                            <p:cond delay="1808"/>
                                          </p:stCondLst>
                                        </p:cTn>
                                        <p:tgtEl>
                                          <p:spTgt spid="166915">
                                            <p:txEl>
                                              <p:pRg st="5" end="5"/>
                                            </p:txEl>
                                          </p:spTgt>
                                        </p:tgtEl>
                                      </p:cBhvr>
                                      <p:to x="100000" y="95000"/>
                                    </p:animScale>
                                    <p:animScale>
                                      <p:cBhvr>
                                        <p:cTn id="102" dur="166" decel="50000">
                                          <p:stCondLst>
                                            <p:cond delay="1834"/>
                                          </p:stCondLst>
                                        </p:cTn>
                                        <p:tgtEl>
                                          <p:spTgt spid="166915">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00" y="693296"/>
            <a:ext cx="6936094" cy="1016971"/>
          </a:xfrm>
        </p:spPr>
        <p:txBody>
          <a:bodyPr>
            <a:normAutofit/>
          </a:bodyPr>
          <a:lstStyle/>
          <a:p>
            <a:r>
              <a:rPr lang="en-GB" dirty="0" smtClean="0"/>
              <a:t>Questions to Ask Yourself </a:t>
            </a:r>
            <a:r>
              <a:rPr lang="pl-PL" dirty="0" smtClean="0"/>
              <a:t/>
            </a:r>
            <a:br>
              <a:rPr lang="pl-PL" dirty="0" smtClean="0"/>
            </a:br>
            <a:r>
              <a:rPr lang="en-GB" dirty="0" smtClean="0"/>
              <a:t>When </a:t>
            </a:r>
            <a:r>
              <a:rPr lang="pl-PL" dirty="0"/>
              <a:t> </a:t>
            </a:r>
            <a:r>
              <a:rPr lang="en-GB" dirty="0" smtClean="0"/>
              <a:t>Choosing:</a:t>
            </a:r>
            <a:endParaRPr lang="en-GB" dirty="0"/>
          </a:p>
        </p:txBody>
      </p:sp>
      <p:sp>
        <p:nvSpPr>
          <p:cNvPr id="3" name="Content Placeholder 2"/>
          <p:cNvSpPr>
            <a:spLocks noGrp="1"/>
          </p:cNvSpPr>
          <p:nvPr>
            <p:ph idx="1"/>
          </p:nvPr>
        </p:nvSpPr>
        <p:spPr/>
        <p:txBody>
          <a:bodyPr/>
          <a:lstStyle/>
          <a:p>
            <a:pPr>
              <a:spcBef>
                <a:spcPts val="600"/>
              </a:spcBef>
              <a:spcAft>
                <a:spcPts val="600"/>
              </a:spcAft>
              <a:buFont typeface="Arial" pitchFamily="34" charset="0"/>
              <a:buChar char="•"/>
            </a:pPr>
            <a:r>
              <a:rPr lang="en-GB" dirty="0" smtClean="0">
                <a:solidFill>
                  <a:srgbClr val="002147"/>
                </a:solidFill>
              </a:rPr>
              <a:t>What </a:t>
            </a:r>
            <a:r>
              <a:rPr lang="en-GB" dirty="0">
                <a:solidFill>
                  <a:srgbClr val="002147"/>
                </a:solidFill>
              </a:rPr>
              <a:t>are your most important factors when choosing a journal?</a:t>
            </a:r>
            <a:r>
              <a:rPr lang="en-US" dirty="0">
                <a:solidFill>
                  <a:srgbClr val="002147"/>
                </a:solidFill>
              </a:rPr>
              <a:t> </a:t>
            </a:r>
          </a:p>
          <a:p>
            <a:pPr>
              <a:spcBef>
                <a:spcPts val="600"/>
              </a:spcBef>
              <a:spcAft>
                <a:spcPts val="600"/>
              </a:spcAft>
              <a:buFont typeface="Arial" pitchFamily="34" charset="0"/>
              <a:buChar char="•"/>
            </a:pPr>
            <a:r>
              <a:rPr lang="en-GB" dirty="0">
                <a:solidFill>
                  <a:srgbClr val="002147"/>
                </a:solidFill>
              </a:rPr>
              <a:t>Which resources do you use to research the journals you publish in?</a:t>
            </a:r>
            <a:r>
              <a:rPr lang="en-US" dirty="0">
                <a:solidFill>
                  <a:srgbClr val="002147"/>
                </a:solidFill>
              </a:rPr>
              <a:t> </a:t>
            </a:r>
          </a:p>
          <a:p>
            <a:pPr>
              <a:spcBef>
                <a:spcPts val="600"/>
              </a:spcBef>
              <a:spcAft>
                <a:spcPts val="600"/>
              </a:spcAft>
              <a:buFont typeface="Arial" pitchFamily="34" charset="0"/>
              <a:buChar char="•"/>
            </a:pPr>
            <a:r>
              <a:rPr lang="en-GB" dirty="0">
                <a:solidFill>
                  <a:srgbClr val="002147"/>
                </a:solidFill>
              </a:rPr>
              <a:t>Which rankings do you use? How important are they?</a:t>
            </a:r>
            <a:endParaRPr lang="en-US" dirty="0">
              <a:solidFill>
                <a:srgbClr val="002147"/>
              </a:solidFill>
            </a:endParaRPr>
          </a:p>
          <a:p>
            <a:pPr>
              <a:spcBef>
                <a:spcPts val="600"/>
              </a:spcBef>
              <a:spcAft>
                <a:spcPts val="600"/>
              </a:spcAft>
              <a:buFont typeface="Arial" pitchFamily="34" charset="0"/>
              <a:buChar char="•"/>
            </a:pPr>
            <a:r>
              <a:rPr lang="en-GB" dirty="0">
                <a:solidFill>
                  <a:srgbClr val="002147"/>
                </a:solidFill>
              </a:rPr>
              <a:t>Who do you ask for advice?</a:t>
            </a:r>
            <a:r>
              <a:rPr lang="en-US" dirty="0">
                <a:solidFill>
                  <a:srgbClr val="002147"/>
                </a:solidFill>
              </a:rPr>
              <a:t> </a:t>
            </a:r>
          </a:p>
          <a:p>
            <a:pPr>
              <a:spcBef>
                <a:spcPts val="600"/>
              </a:spcBef>
              <a:spcAft>
                <a:spcPts val="600"/>
              </a:spcAft>
              <a:buFont typeface="Arial" pitchFamily="34" charset="0"/>
              <a:buChar char="•"/>
            </a:pPr>
            <a:r>
              <a:rPr lang="en-GB" dirty="0">
                <a:solidFill>
                  <a:srgbClr val="002147"/>
                </a:solidFill>
              </a:rPr>
              <a:t>What is the best journal in your field? Why?</a:t>
            </a:r>
            <a:r>
              <a:rPr lang="en-US" dirty="0">
                <a:solidFill>
                  <a:srgbClr val="002147"/>
                </a:solidFill>
              </a:rPr>
              <a:t> </a:t>
            </a:r>
          </a:p>
        </p:txBody>
      </p:sp>
    </p:spTree>
    <p:extLst>
      <p:ext uri="{BB962C8B-B14F-4D97-AF65-F5344CB8AC3E}">
        <p14:creationId xmlns:p14="http://schemas.microsoft.com/office/powerpoint/2010/main" val="87974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80">
                                          <p:stCondLst>
                                            <p:cond delay="0"/>
                                          </p:stCondLst>
                                        </p:cTn>
                                        <p:tgtEl>
                                          <p:spTgt spid="3">
                                            <p:txEl>
                                              <p:pRg st="2" end="2"/>
                                            </p:txEl>
                                          </p:spTgt>
                                        </p:tgtEl>
                                      </p:cBhvr>
                                    </p:animEffect>
                                    <p:anim calcmode="lin" valueType="num">
                                      <p:cBhvr>
                                        <p:cTn id="4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2" end="2"/>
                                            </p:txEl>
                                          </p:spTgt>
                                        </p:tgtEl>
                                      </p:cBhvr>
                                      <p:to x="100000" y="60000"/>
                                    </p:animScale>
                                    <p:animScale>
                                      <p:cBhvr>
                                        <p:cTn id="46" dur="166" decel="50000">
                                          <p:stCondLst>
                                            <p:cond delay="676"/>
                                          </p:stCondLst>
                                        </p:cTn>
                                        <p:tgtEl>
                                          <p:spTgt spid="3">
                                            <p:txEl>
                                              <p:pRg st="2" end="2"/>
                                            </p:txEl>
                                          </p:spTgt>
                                        </p:tgtEl>
                                      </p:cBhvr>
                                      <p:to x="100000" y="100000"/>
                                    </p:animScale>
                                    <p:animScale>
                                      <p:cBhvr>
                                        <p:cTn id="47" dur="26">
                                          <p:stCondLst>
                                            <p:cond delay="1312"/>
                                          </p:stCondLst>
                                        </p:cTn>
                                        <p:tgtEl>
                                          <p:spTgt spid="3">
                                            <p:txEl>
                                              <p:pRg st="2" end="2"/>
                                            </p:txEl>
                                          </p:spTgt>
                                        </p:tgtEl>
                                      </p:cBhvr>
                                      <p:to x="100000" y="80000"/>
                                    </p:animScale>
                                    <p:animScale>
                                      <p:cBhvr>
                                        <p:cTn id="48" dur="166" decel="50000">
                                          <p:stCondLst>
                                            <p:cond delay="1338"/>
                                          </p:stCondLst>
                                        </p:cTn>
                                        <p:tgtEl>
                                          <p:spTgt spid="3">
                                            <p:txEl>
                                              <p:pRg st="2" end="2"/>
                                            </p:txEl>
                                          </p:spTgt>
                                        </p:tgtEl>
                                      </p:cBhvr>
                                      <p:to x="100000" y="100000"/>
                                    </p:animScale>
                                    <p:animScale>
                                      <p:cBhvr>
                                        <p:cTn id="49" dur="26">
                                          <p:stCondLst>
                                            <p:cond delay="1642"/>
                                          </p:stCondLst>
                                        </p:cTn>
                                        <p:tgtEl>
                                          <p:spTgt spid="3">
                                            <p:txEl>
                                              <p:pRg st="2" end="2"/>
                                            </p:txEl>
                                          </p:spTgt>
                                        </p:tgtEl>
                                      </p:cBhvr>
                                      <p:to x="100000" y="90000"/>
                                    </p:animScale>
                                    <p:animScale>
                                      <p:cBhvr>
                                        <p:cTn id="50" dur="166" decel="50000">
                                          <p:stCondLst>
                                            <p:cond delay="1668"/>
                                          </p:stCondLst>
                                        </p:cTn>
                                        <p:tgtEl>
                                          <p:spTgt spid="3">
                                            <p:txEl>
                                              <p:pRg st="2" end="2"/>
                                            </p:txEl>
                                          </p:spTgt>
                                        </p:tgtEl>
                                      </p:cBhvr>
                                      <p:to x="100000" y="100000"/>
                                    </p:animScale>
                                    <p:animScale>
                                      <p:cBhvr>
                                        <p:cTn id="51" dur="26">
                                          <p:stCondLst>
                                            <p:cond delay="1808"/>
                                          </p:stCondLst>
                                        </p:cTn>
                                        <p:tgtEl>
                                          <p:spTgt spid="3">
                                            <p:txEl>
                                              <p:pRg st="2" end="2"/>
                                            </p:txEl>
                                          </p:spTgt>
                                        </p:tgtEl>
                                      </p:cBhvr>
                                      <p:to x="100000" y="95000"/>
                                    </p:animScale>
                                    <p:animScale>
                                      <p:cBhvr>
                                        <p:cTn id="52" dur="166" decel="50000">
                                          <p:stCondLst>
                                            <p:cond delay="1834"/>
                                          </p:stCondLst>
                                        </p:cTn>
                                        <p:tgtEl>
                                          <p:spTgt spid="3">
                                            <p:txEl>
                                              <p:pRg st="2" end="2"/>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wipe(down)">
                                      <p:cBhvr>
                                        <p:cTn id="55" dur="580">
                                          <p:stCondLst>
                                            <p:cond delay="0"/>
                                          </p:stCondLst>
                                        </p:cTn>
                                        <p:tgtEl>
                                          <p:spTgt spid="3">
                                            <p:txEl>
                                              <p:pRg st="3" end="3"/>
                                            </p:txEl>
                                          </p:spTgt>
                                        </p:tgtEl>
                                      </p:cBhvr>
                                    </p:animEffect>
                                    <p:anim calcmode="lin" valueType="num">
                                      <p:cBhvr>
                                        <p:cTn id="5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xEl>
                                              <p:pRg st="3" end="3"/>
                                            </p:txEl>
                                          </p:spTgt>
                                        </p:tgtEl>
                                      </p:cBhvr>
                                      <p:to x="100000" y="60000"/>
                                    </p:animScale>
                                    <p:animScale>
                                      <p:cBhvr>
                                        <p:cTn id="62" dur="166" decel="50000">
                                          <p:stCondLst>
                                            <p:cond delay="676"/>
                                          </p:stCondLst>
                                        </p:cTn>
                                        <p:tgtEl>
                                          <p:spTgt spid="3">
                                            <p:txEl>
                                              <p:pRg st="3" end="3"/>
                                            </p:txEl>
                                          </p:spTgt>
                                        </p:tgtEl>
                                      </p:cBhvr>
                                      <p:to x="100000" y="100000"/>
                                    </p:animScale>
                                    <p:animScale>
                                      <p:cBhvr>
                                        <p:cTn id="63" dur="26">
                                          <p:stCondLst>
                                            <p:cond delay="1312"/>
                                          </p:stCondLst>
                                        </p:cTn>
                                        <p:tgtEl>
                                          <p:spTgt spid="3">
                                            <p:txEl>
                                              <p:pRg st="3" end="3"/>
                                            </p:txEl>
                                          </p:spTgt>
                                        </p:tgtEl>
                                      </p:cBhvr>
                                      <p:to x="100000" y="80000"/>
                                    </p:animScale>
                                    <p:animScale>
                                      <p:cBhvr>
                                        <p:cTn id="64" dur="166" decel="50000">
                                          <p:stCondLst>
                                            <p:cond delay="1338"/>
                                          </p:stCondLst>
                                        </p:cTn>
                                        <p:tgtEl>
                                          <p:spTgt spid="3">
                                            <p:txEl>
                                              <p:pRg st="3" end="3"/>
                                            </p:txEl>
                                          </p:spTgt>
                                        </p:tgtEl>
                                      </p:cBhvr>
                                      <p:to x="100000" y="100000"/>
                                    </p:animScale>
                                    <p:animScale>
                                      <p:cBhvr>
                                        <p:cTn id="65" dur="26">
                                          <p:stCondLst>
                                            <p:cond delay="1642"/>
                                          </p:stCondLst>
                                        </p:cTn>
                                        <p:tgtEl>
                                          <p:spTgt spid="3">
                                            <p:txEl>
                                              <p:pRg st="3" end="3"/>
                                            </p:txEl>
                                          </p:spTgt>
                                        </p:tgtEl>
                                      </p:cBhvr>
                                      <p:to x="100000" y="90000"/>
                                    </p:animScale>
                                    <p:animScale>
                                      <p:cBhvr>
                                        <p:cTn id="66" dur="166" decel="50000">
                                          <p:stCondLst>
                                            <p:cond delay="1668"/>
                                          </p:stCondLst>
                                        </p:cTn>
                                        <p:tgtEl>
                                          <p:spTgt spid="3">
                                            <p:txEl>
                                              <p:pRg st="3" end="3"/>
                                            </p:txEl>
                                          </p:spTgt>
                                        </p:tgtEl>
                                      </p:cBhvr>
                                      <p:to x="100000" y="100000"/>
                                    </p:animScale>
                                    <p:animScale>
                                      <p:cBhvr>
                                        <p:cTn id="67" dur="26">
                                          <p:stCondLst>
                                            <p:cond delay="1808"/>
                                          </p:stCondLst>
                                        </p:cTn>
                                        <p:tgtEl>
                                          <p:spTgt spid="3">
                                            <p:txEl>
                                              <p:pRg st="3" end="3"/>
                                            </p:txEl>
                                          </p:spTgt>
                                        </p:tgtEl>
                                      </p:cBhvr>
                                      <p:to x="100000" y="95000"/>
                                    </p:animScale>
                                    <p:animScale>
                                      <p:cBhvr>
                                        <p:cTn id="68" dur="166" decel="50000">
                                          <p:stCondLst>
                                            <p:cond delay="1834"/>
                                          </p:stCondLst>
                                        </p:cTn>
                                        <p:tgtEl>
                                          <p:spTgt spid="3">
                                            <p:txEl>
                                              <p:pRg st="3" end="3"/>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Effect transition="in" filter="wipe(down)">
                                      <p:cBhvr>
                                        <p:cTn id="71" dur="580">
                                          <p:stCondLst>
                                            <p:cond delay="0"/>
                                          </p:stCondLst>
                                        </p:cTn>
                                        <p:tgtEl>
                                          <p:spTgt spid="3">
                                            <p:txEl>
                                              <p:pRg st="4" end="4"/>
                                            </p:txEl>
                                          </p:spTgt>
                                        </p:tgtEl>
                                      </p:cBhvr>
                                    </p:animEffect>
                                    <p:anim calcmode="lin" valueType="num">
                                      <p:cBhvr>
                                        <p:cTn id="7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xEl>
                                              <p:pRg st="4" end="4"/>
                                            </p:txEl>
                                          </p:spTgt>
                                        </p:tgtEl>
                                      </p:cBhvr>
                                      <p:to x="100000" y="60000"/>
                                    </p:animScale>
                                    <p:animScale>
                                      <p:cBhvr>
                                        <p:cTn id="78" dur="166" decel="50000">
                                          <p:stCondLst>
                                            <p:cond delay="676"/>
                                          </p:stCondLst>
                                        </p:cTn>
                                        <p:tgtEl>
                                          <p:spTgt spid="3">
                                            <p:txEl>
                                              <p:pRg st="4" end="4"/>
                                            </p:txEl>
                                          </p:spTgt>
                                        </p:tgtEl>
                                      </p:cBhvr>
                                      <p:to x="100000" y="100000"/>
                                    </p:animScale>
                                    <p:animScale>
                                      <p:cBhvr>
                                        <p:cTn id="79" dur="26">
                                          <p:stCondLst>
                                            <p:cond delay="1312"/>
                                          </p:stCondLst>
                                        </p:cTn>
                                        <p:tgtEl>
                                          <p:spTgt spid="3">
                                            <p:txEl>
                                              <p:pRg st="4" end="4"/>
                                            </p:txEl>
                                          </p:spTgt>
                                        </p:tgtEl>
                                      </p:cBhvr>
                                      <p:to x="100000" y="80000"/>
                                    </p:animScale>
                                    <p:animScale>
                                      <p:cBhvr>
                                        <p:cTn id="80" dur="166" decel="50000">
                                          <p:stCondLst>
                                            <p:cond delay="1338"/>
                                          </p:stCondLst>
                                        </p:cTn>
                                        <p:tgtEl>
                                          <p:spTgt spid="3">
                                            <p:txEl>
                                              <p:pRg st="4" end="4"/>
                                            </p:txEl>
                                          </p:spTgt>
                                        </p:tgtEl>
                                      </p:cBhvr>
                                      <p:to x="100000" y="100000"/>
                                    </p:animScale>
                                    <p:animScale>
                                      <p:cBhvr>
                                        <p:cTn id="81" dur="26">
                                          <p:stCondLst>
                                            <p:cond delay="1642"/>
                                          </p:stCondLst>
                                        </p:cTn>
                                        <p:tgtEl>
                                          <p:spTgt spid="3">
                                            <p:txEl>
                                              <p:pRg st="4" end="4"/>
                                            </p:txEl>
                                          </p:spTgt>
                                        </p:tgtEl>
                                      </p:cBhvr>
                                      <p:to x="100000" y="90000"/>
                                    </p:animScale>
                                    <p:animScale>
                                      <p:cBhvr>
                                        <p:cTn id="82" dur="166" decel="50000">
                                          <p:stCondLst>
                                            <p:cond delay="1668"/>
                                          </p:stCondLst>
                                        </p:cTn>
                                        <p:tgtEl>
                                          <p:spTgt spid="3">
                                            <p:txEl>
                                              <p:pRg st="4" end="4"/>
                                            </p:txEl>
                                          </p:spTgt>
                                        </p:tgtEl>
                                      </p:cBhvr>
                                      <p:to x="100000" y="100000"/>
                                    </p:animScale>
                                    <p:animScale>
                                      <p:cBhvr>
                                        <p:cTn id="83" dur="26">
                                          <p:stCondLst>
                                            <p:cond delay="1808"/>
                                          </p:stCondLst>
                                        </p:cTn>
                                        <p:tgtEl>
                                          <p:spTgt spid="3">
                                            <p:txEl>
                                              <p:pRg st="4" end="4"/>
                                            </p:txEl>
                                          </p:spTgt>
                                        </p:tgtEl>
                                      </p:cBhvr>
                                      <p:to x="100000" y="95000"/>
                                    </p:animScale>
                                    <p:animScale>
                                      <p:cBhvr>
                                        <p:cTn id="84"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78784"/>
            <a:ext cx="8229600" cy="555749"/>
          </a:xfrm>
        </p:spPr>
        <p:txBody>
          <a:bodyPr>
            <a:normAutofit/>
          </a:bodyPr>
          <a:lstStyle/>
          <a:p>
            <a:r>
              <a:rPr lang="en-GB" sz="2800" dirty="0" smtClean="0">
                <a:latin typeface="+mn-lt"/>
                <a:cs typeface="Aharoni" pitchFamily="2" charset="-79"/>
              </a:rPr>
              <a:t>PROCESS!!!!!</a:t>
            </a:r>
            <a:endParaRPr lang="en-GB" sz="2800" dirty="0">
              <a:latin typeface="+mn-lt"/>
              <a:cs typeface="Aharoni" pitchFamily="2" charset="-79"/>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3902" y="4094004"/>
            <a:ext cx="6038850" cy="2428875"/>
          </a:xfrm>
        </p:spPr>
      </p:pic>
      <p:sp>
        <p:nvSpPr>
          <p:cNvPr id="7" name="TextBox 6"/>
          <p:cNvSpPr txBox="1"/>
          <p:nvPr/>
        </p:nvSpPr>
        <p:spPr>
          <a:xfrm rot="21030850">
            <a:off x="287264" y="2743344"/>
            <a:ext cx="8279354" cy="523220"/>
          </a:xfrm>
          <a:prstGeom prst="rect">
            <a:avLst/>
          </a:prstGeom>
          <a:noFill/>
        </p:spPr>
        <p:txBody>
          <a:bodyPr wrap="square" rtlCol="0">
            <a:spAutoFit/>
          </a:bodyPr>
          <a:lstStyle/>
          <a:p>
            <a:r>
              <a:rPr lang="en-GB" sz="2800" dirty="0" smtClean="0">
                <a:solidFill>
                  <a:srgbClr val="FF0000"/>
                </a:solidFill>
                <a:latin typeface="Aharoni" pitchFamily="2" charset="-79"/>
                <a:cs typeface="Aharoni" pitchFamily="2" charset="-79"/>
              </a:rPr>
              <a:t>Putting A and B together to build up your work</a:t>
            </a:r>
            <a:endParaRPr lang="en-GB" sz="2800" dirty="0">
              <a:solidFill>
                <a:srgbClr val="FF0000"/>
              </a:solidFill>
              <a:latin typeface="Aharoni" pitchFamily="2" charset="-79"/>
              <a:cs typeface="Aharoni" pitchFamily="2" charset="-79"/>
            </a:endParaRPr>
          </a:p>
        </p:txBody>
      </p:sp>
    </p:spTree>
    <p:extLst>
      <p:ext uri="{BB962C8B-B14F-4D97-AF65-F5344CB8AC3E}">
        <p14:creationId xmlns:p14="http://schemas.microsoft.com/office/powerpoint/2010/main" val="2838100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0"/>
            <a:ext cx="6936094" cy="964241"/>
          </a:xfrm>
        </p:spPr>
        <p:txBody>
          <a:bodyPr/>
          <a:lstStyle/>
          <a:p>
            <a:r>
              <a:rPr lang="en-GB" dirty="0" smtClean="0"/>
              <a:t>Scholarships</a:t>
            </a:r>
            <a:endParaRPr lang="en-GB" dirty="0"/>
          </a:p>
        </p:txBody>
      </p:sp>
      <p:sp>
        <p:nvSpPr>
          <p:cNvPr id="4" name="Text Placeholder 3"/>
          <p:cNvSpPr>
            <a:spLocks noGrp="1"/>
          </p:cNvSpPr>
          <p:nvPr>
            <p:ph type="body" sz="quarter" idx="13"/>
          </p:nvPr>
        </p:nvSpPr>
        <p:spPr>
          <a:xfrm>
            <a:off x="287338" y="1026769"/>
            <a:ext cx="6936756" cy="485775"/>
          </a:xfrm>
        </p:spPr>
        <p:txBody>
          <a:bodyPr/>
          <a:lstStyle/>
          <a:p>
            <a:r>
              <a:rPr lang="en-GB" dirty="0" smtClean="0"/>
              <a:t>Tools to search for relevant scholarship</a:t>
            </a:r>
            <a:endParaRPr lang="en-GB"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1680" y="2060848"/>
            <a:ext cx="5926657" cy="4683303"/>
          </a:xfrm>
        </p:spPr>
      </p:pic>
      <p:sp>
        <p:nvSpPr>
          <p:cNvPr id="3" name="TextBox 2"/>
          <p:cNvSpPr txBox="1"/>
          <p:nvPr/>
        </p:nvSpPr>
        <p:spPr>
          <a:xfrm>
            <a:off x="287338" y="1512544"/>
            <a:ext cx="7556182" cy="553998"/>
          </a:xfrm>
          <a:prstGeom prst="rect">
            <a:avLst/>
          </a:prstGeom>
          <a:noFill/>
        </p:spPr>
        <p:txBody>
          <a:bodyPr wrap="square" rtlCol="0">
            <a:spAutoFit/>
          </a:bodyPr>
          <a:lstStyle/>
          <a:p>
            <a:r>
              <a:rPr lang="en-GB" sz="1200" dirty="0"/>
              <a:t>http://www.ox.ac.uk/admissions/graduate/fees-and-funding/fees-funding-and-scholarship-search/search </a:t>
            </a:r>
          </a:p>
          <a:p>
            <a:endParaRPr lang="en-GB" dirty="0"/>
          </a:p>
        </p:txBody>
      </p:sp>
    </p:spTree>
    <p:extLst>
      <p:ext uri="{BB962C8B-B14F-4D97-AF65-F5344CB8AC3E}">
        <p14:creationId xmlns:p14="http://schemas.microsoft.com/office/powerpoint/2010/main" val="373977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3163" y="2835424"/>
            <a:ext cx="6493165" cy="1738938"/>
          </a:xfrm>
          <a:prstGeom prst="rect">
            <a:avLst/>
          </a:prstGeom>
        </p:spPr>
        <p:txBody>
          <a:bodyPr wrap="square">
            <a:spAutoFit/>
          </a:bodyPr>
          <a:lstStyle/>
          <a:p>
            <a:r>
              <a:rPr lang="en-GB" sz="4800" dirty="0"/>
              <a:t>Surviving peer </a:t>
            </a:r>
            <a:r>
              <a:rPr lang="en-GB" sz="4800" dirty="0" smtClean="0"/>
              <a:t>review</a:t>
            </a:r>
            <a:endParaRPr lang="pl-PL" sz="4800" dirty="0" smtClean="0"/>
          </a:p>
          <a:p>
            <a:endParaRPr lang="pl-PL" sz="4800" dirty="0"/>
          </a:p>
          <a:p>
            <a:pPr algn="ctr"/>
            <a:r>
              <a:rPr lang="pl-PL" sz="1100" dirty="0" smtClean="0"/>
              <a:t>Not always straight forward proccess</a:t>
            </a:r>
            <a:endParaRPr lang="en-GB" sz="1100" dirty="0"/>
          </a:p>
        </p:txBody>
      </p:sp>
    </p:spTree>
    <p:extLst>
      <p:ext uri="{BB962C8B-B14F-4D97-AF65-F5344CB8AC3E}">
        <p14:creationId xmlns:p14="http://schemas.microsoft.com/office/powerpoint/2010/main" val="2879343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GB"/>
              <a:t>Research is all about peer review</a:t>
            </a:r>
            <a:endParaRPr lang="en-US"/>
          </a:p>
        </p:txBody>
      </p:sp>
      <p:sp>
        <p:nvSpPr>
          <p:cNvPr id="215043" name="Rectangle 3"/>
          <p:cNvSpPr>
            <a:spLocks noGrp="1" noChangeArrowheads="1"/>
          </p:cNvSpPr>
          <p:nvPr>
            <p:ph type="body" idx="1"/>
          </p:nvPr>
        </p:nvSpPr>
        <p:spPr>
          <a:xfrm>
            <a:off x="5364163" y="2170113"/>
            <a:ext cx="3600450" cy="4379912"/>
          </a:xfrm>
        </p:spPr>
        <p:txBody>
          <a:bodyPr/>
          <a:lstStyle/>
          <a:p>
            <a:pPr marL="552450" indent="-552450">
              <a:buFontTx/>
              <a:buAutoNum type="arabicPeriod"/>
            </a:pPr>
            <a:r>
              <a:rPr lang="en-GB"/>
              <a:t>You need to avoid a desk reject</a:t>
            </a:r>
          </a:p>
          <a:p>
            <a:pPr marL="552450" indent="-552450">
              <a:buFontTx/>
              <a:buAutoNum type="arabicPeriod"/>
            </a:pPr>
            <a:r>
              <a:rPr lang="en-GB"/>
              <a:t>You may need to revise and resubmit</a:t>
            </a:r>
          </a:p>
          <a:p>
            <a:pPr marL="552450" indent="-552450">
              <a:buFontTx/>
              <a:buAutoNum type="arabicPeriod"/>
            </a:pPr>
            <a:r>
              <a:rPr lang="en-GB"/>
              <a:t>You will almost certainly need to alter your paper</a:t>
            </a:r>
            <a:endParaRPr lang="en-US"/>
          </a:p>
        </p:txBody>
      </p:sp>
      <p:pic>
        <p:nvPicPr>
          <p:cNvPr id="215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00" y="2170113"/>
            <a:ext cx="4762500" cy="417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081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itle 1"/>
          <p:cNvSpPr>
            <a:spLocks noGrp="1"/>
          </p:cNvSpPr>
          <p:nvPr>
            <p:ph type="title" idx="4294967295"/>
          </p:nvPr>
        </p:nvSpPr>
        <p:spPr>
          <a:xfrm>
            <a:off x="288000" y="581890"/>
            <a:ext cx="6936094" cy="688025"/>
          </a:xfrm>
        </p:spPr>
        <p:txBody>
          <a:bodyPr lIns="91440" tIns="45720" rIns="91440" bIns="45720" anchor="ctr"/>
          <a:lstStyle/>
          <a:p>
            <a:r>
              <a:rPr lang="en-US" dirty="0"/>
              <a:t>The Process</a:t>
            </a:r>
          </a:p>
        </p:txBody>
      </p:sp>
      <p:sp>
        <p:nvSpPr>
          <p:cNvPr id="3" name="Content Placeholder 2"/>
          <p:cNvSpPr>
            <a:spLocks noGrp="1"/>
          </p:cNvSpPr>
          <p:nvPr>
            <p:ph idx="4294967295"/>
          </p:nvPr>
        </p:nvSpPr>
        <p:spPr/>
        <p:txBody>
          <a:bodyPr lIns="91440" tIns="45720" rIns="91440" bIns="45720">
            <a:normAutofit/>
          </a:bodyPr>
          <a:lstStyle/>
          <a:p>
            <a:pPr>
              <a:lnSpc>
                <a:spcPct val="90000"/>
              </a:lnSpc>
            </a:pPr>
            <a:r>
              <a:rPr lang="en-US" sz="2300" dirty="0"/>
              <a:t>Submission is an important step on the road to being published</a:t>
            </a:r>
          </a:p>
          <a:p>
            <a:pPr>
              <a:lnSpc>
                <a:spcPct val="90000"/>
              </a:lnSpc>
            </a:pPr>
            <a:r>
              <a:rPr lang="en-US" sz="2300" dirty="0"/>
              <a:t>Reviewers are selected for their expertise by the Editors</a:t>
            </a:r>
          </a:p>
          <a:p>
            <a:pPr>
              <a:lnSpc>
                <a:spcPct val="90000"/>
              </a:lnSpc>
            </a:pPr>
            <a:r>
              <a:rPr lang="en-US" sz="2300" dirty="0"/>
              <a:t>They do sometimes make mistakes and their opinions may not be valid</a:t>
            </a:r>
          </a:p>
          <a:p>
            <a:pPr>
              <a:lnSpc>
                <a:spcPct val="90000"/>
              </a:lnSpc>
            </a:pPr>
            <a:r>
              <a:rPr lang="en-US" sz="2300" dirty="0"/>
              <a:t>But generally they raise genuine concerns about the work – conceptualization, execution and/or interpretation of the work</a:t>
            </a:r>
          </a:p>
          <a:p>
            <a:pPr>
              <a:lnSpc>
                <a:spcPct val="90000"/>
              </a:lnSpc>
            </a:pPr>
            <a:endParaRPr lang="en-US" dirty="0"/>
          </a:p>
        </p:txBody>
      </p:sp>
    </p:spTree>
    <p:extLst>
      <p:ext uri="{BB962C8B-B14F-4D97-AF65-F5344CB8AC3E}">
        <p14:creationId xmlns:p14="http://schemas.microsoft.com/office/powerpoint/2010/main" val="3199335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1"/>
          <p:cNvSpPr>
            <a:spLocks noGrp="1"/>
          </p:cNvSpPr>
          <p:nvPr>
            <p:ph type="title" idx="4294967295"/>
          </p:nvPr>
        </p:nvSpPr>
        <p:spPr>
          <a:xfrm>
            <a:off x="288000" y="600364"/>
            <a:ext cx="6936094" cy="669552"/>
          </a:xfrm>
        </p:spPr>
        <p:txBody>
          <a:bodyPr lIns="91440" tIns="45720" rIns="91440" bIns="45720" anchor="ctr"/>
          <a:lstStyle/>
          <a:p>
            <a:r>
              <a:rPr lang="en-US" dirty="0"/>
              <a:t>The Process</a:t>
            </a:r>
          </a:p>
        </p:txBody>
      </p:sp>
      <p:sp>
        <p:nvSpPr>
          <p:cNvPr id="286723" name="Content Placeholder 2"/>
          <p:cNvSpPr>
            <a:spLocks noGrp="1"/>
          </p:cNvSpPr>
          <p:nvPr>
            <p:ph idx="4294967295"/>
          </p:nvPr>
        </p:nvSpPr>
        <p:spPr/>
        <p:txBody>
          <a:bodyPr lIns="91440" tIns="45720" rIns="91440" bIns="45720">
            <a:normAutofit/>
          </a:bodyPr>
          <a:lstStyle/>
          <a:p>
            <a:r>
              <a:rPr lang="en-US" sz="2300" dirty="0"/>
              <a:t>Their comments are aimed at maintaining the quality of papers publish in the journal, the overall journal reputation and ultimately at improving your work to attain a high standard of academic writing. </a:t>
            </a:r>
          </a:p>
        </p:txBody>
      </p:sp>
    </p:spTree>
    <p:extLst>
      <p:ext uri="{BB962C8B-B14F-4D97-AF65-F5344CB8AC3E}">
        <p14:creationId xmlns:p14="http://schemas.microsoft.com/office/powerpoint/2010/main" val="2296964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711200"/>
            <a:ext cx="6936094" cy="474132"/>
          </a:xfrm>
        </p:spPr>
        <p:txBody>
          <a:bodyPr>
            <a:normAutofit/>
          </a:bodyPr>
          <a:lstStyle/>
          <a:p>
            <a:r>
              <a:rPr lang="en-GB" dirty="0" smtClean="0">
                <a:latin typeface="+mn-lt"/>
                <a:cs typeface="Aharoni" pitchFamily="2" charset="-79"/>
              </a:rPr>
              <a:t>Process Conclusion:</a:t>
            </a:r>
            <a:endParaRPr lang="en-GB" dirty="0">
              <a:latin typeface="+mn-lt"/>
              <a:cs typeface="Aharoni" pitchFamily="2" charset="-79"/>
            </a:endParaRPr>
          </a:p>
        </p:txBody>
      </p:sp>
      <p:sp>
        <p:nvSpPr>
          <p:cNvPr id="3" name="Content Placeholder 2"/>
          <p:cNvSpPr>
            <a:spLocks noGrp="1"/>
          </p:cNvSpPr>
          <p:nvPr>
            <p:ph idx="1"/>
          </p:nvPr>
        </p:nvSpPr>
        <p:spPr>
          <a:xfrm>
            <a:off x="288000" y="2076308"/>
            <a:ext cx="8572904" cy="4375291"/>
          </a:xfrm>
        </p:spPr>
        <p:txBody>
          <a:bodyPr>
            <a:noAutofit/>
          </a:bodyPr>
          <a:lstStyle/>
          <a:p>
            <a:pPr>
              <a:spcBef>
                <a:spcPts val="600"/>
              </a:spcBef>
              <a:spcAft>
                <a:spcPts val="600"/>
              </a:spcAft>
              <a:buFont typeface="Arial" pitchFamily="34" charset="0"/>
              <a:buChar char="•"/>
            </a:pPr>
            <a:r>
              <a:rPr lang="en-GB" sz="2300" dirty="0">
                <a:solidFill>
                  <a:schemeClr val="tx1"/>
                </a:solidFill>
                <a:ea typeface="+mj-ea"/>
                <a:cs typeface="Aharoni" pitchFamily="2" charset="-79"/>
              </a:rPr>
              <a:t>Identify a few possible target journals but be realistic</a:t>
            </a:r>
          </a:p>
          <a:p>
            <a:pPr>
              <a:spcBef>
                <a:spcPts val="600"/>
              </a:spcBef>
              <a:spcAft>
                <a:spcPts val="600"/>
              </a:spcAft>
              <a:buFont typeface="Arial" pitchFamily="34" charset="0"/>
              <a:buChar char="•"/>
            </a:pPr>
            <a:r>
              <a:rPr lang="en-GB" sz="2300" dirty="0">
                <a:solidFill>
                  <a:schemeClr val="tx1"/>
                </a:solidFill>
                <a:ea typeface="+mj-ea"/>
                <a:cs typeface="Aharoni" pitchFamily="2" charset="-79"/>
              </a:rPr>
              <a:t>Follow the Author Guidelines: scope, type of paper, word length, references style, etc.</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Find where to send your paper (editor, regional editor, subject area editor) …</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 and how to send it (email, hard copy, online submission)</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Send an outline or abstract to editor: is it suitable? how can it be made so?</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Read at least one issue of the journal</a:t>
            </a:r>
            <a:endParaRPr lang="en-US" sz="2300" dirty="0">
              <a:solidFill>
                <a:schemeClr val="tx1"/>
              </a:solidFill>
              <a:ea typeface="+mj-ea"/>
              <a:cs typeface="Aharoni" pitchFamily="2" charset="-79"/>
            </a:endParaRPr>
          </a:p>
        </p:txBody>
      </p:sp>
    </p:spTree>
    <p:extLst>
      <p:ext uri="{BB962C8B-B14F-4D97-AF65-F5344CB8AC3E}">
        <p14:creationId xmlns:p14="http://schemas.microsoft.com/office/powerpoint/2010/main" val="25316219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3999" cy="643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8520" y="6498382"/>
            <a:ext cx="2814584" cy="307777"/>
          </a:xfrm>
          <a:prstGeom prst="rect">
            <a:avLst/>
          </a:prstGeom>
          <a:noFill/>
        </p:spPr>
        <p:txBody>
          <a:bodyPr wrap="square" rtlCol="0">
            <a:spAutoFit/>
          </a:bodyPr>
          <a:lstStyle/>
          <a:p>
            <a:pPr algn="ctr" fontAlgn="base">
              <a:spcBef>
                <a:spcPct val="0"/>
              </a:spcBef>
              <a:spcAft>
                <a:spcPct val="0"/>
              </a:spcAft>
            </a:pPr>
            <a:r>
              <a:rPr lang="en-GB" sz="1400" dirty="0">
                <a:solidFill>
                  <a:srgbClr val="002147"/>
                </a:solidFill>
              </a:rPr>
              <a:t>www.oxfordjournals.org</a:t>
            </a:r>
          </a:p>
        </p:txBody>
      </p:sp>
    </p:spTree>
    <p:extLst>
      <p:ext uri="{BB962C8B-B14F-4D97-AF65-F5344CB8AC3E}">
        <p14:creationId xmlns:p14="http://schemas.microsoft.com/office/powerpoint/2010/main" val="1235879056"/>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212533" y="-1"/>
            <a:ext cx="12050217" cy="6778247"/>
          </a:xfrm>
        </p:spPr>
      </p:pic>
    </p:spTree>
    <p:extLst>
      <p:ext uri="{BB962C8B-B14F-4D97-AF65-F5344CB8AC3E}">
        <p14:creationId xmlns:p14="http://schemas.microsoft.com/office/powerpoint/2010/main" val="3927213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3999" cy="643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8520" y="6498382"/>
            <a:ext cx="2814584" cy="307777"/>
          </a:xfrm>
          <a:prstGeom prst="rect">
            <a:avLst/>
          </a:prstGeom>
          <a:noFill/>
        </p:spPr>
        <p:txBody>
          <a:bodyPr wrap="square" rtlCol="0">
            <a:spAutoFit/>
          </a:bodyPr>
          <a:lstStyle/>
          <a:p>
            <a:pPr algn="ctr" fontAlgn="base">
              <a:spcBef>
                <a:spcPct val="0"/>
              </a:spcBef>
              <a:spcAft>
                <a:spcPct val="0"/>
              </a:spcAft>
            </a:pPr>
            <a:r>
              <a:rPr lang="en-GB" sz="1400" dirty="0">
                <a:solidFill>
                  <a:srgbClr val="002147"/>
                </a:solidFill>
              </a:rPr>
              <a:t>www.oxfordjournals.org</a:t>
            </a:r>
          </a:p>
        </p:txBody>
      </p:sp>
    </p:spTree>
    <p:extLst>
      <p:ext uri="{BB962C8B-B14F-4D97-AF65-F5344CB8AC3E}">
        <p14:creationId xmlns:p14="http://schemas.microsoft.com/office/powerpoint/2010/main" val="1343857991"/>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71842" y="0"/>
            <a:ext cx="12192000" cy="6858000"/>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3817434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75127" y="0"/>
            <a:ext cx="12295447" cy="6916189"/>
          </a:xfrm>
        </p:spPr>
      </p:pic>
    </p:spTree>
    <p:extLst>
      <p:ext uri="{BB962C8B-B14F-4D97-AF65-F5344CB8AC3E}">
        <p14:creationId xmlns:p14="http://schemas.microsoft.com/office/powerpoint/2010/main" val="3552520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1" name="Rectangle 4"/>
          <p:cNvSpPr>
            <a:spLocks noGrp="1"/>
          </p:cNvSpPr>
          <p:nvPr>
            <p:ph type="ctrTitle"/>
          </p:nvPr>
        </p:nvSpPr>
        <p:spPr/>
        <p:txBody>
          <a:bodyPr/>
          <a:lstStyle/>
          <a:p>
            <a:pPr algn="ctr"/>
            <a:r>
              <a:rPr lang="en-US" sz="4000" dirty="0" smtClean="0">
                <a:latin typeface="Cambria" pitchFamily="18" charset="0"/>
              </a:rPr>
              <a:t> </a:t>
            </a:r>
          </a:p>
        </p:txBody>
      </p:sp>
      <p:sp>
        <p:nvSpPr>
          <p:cNvPr id="1085442" name="Rectangle 5"/>
          <p:cNvSpPr>
            <a:spLocks noGrp="1"/>
          </p:cNvSpPr>
          <p:nvPr>
            <p:ph type="subTitle" idx="1"/>
          </p:nvPr>
        </p:nvSpPr>
        <p:spPr/>
        <p:txBody>
          <a:bodyPr/>
          <a:lstStyle/>
          <a:p>
            <a:endParaRPr lang="en-US" dirty="0" smtClean="0">
              <a:solidFill>
                <a:schemeClr val="tx1"/>
              </a:solidFill>
              <a:latin typeface="Cambria" pitchFamily="18" charset="0"/>
            </a:endParaRPr>
          </a:p>
          <a:p>
            <a:r>
              <a:rPr lang="en-US" dirty="0" smtClean="0">
                <a:solidFill>
                  <a:schemeClr val="tx1"/>
                </a:solidFill>
                <a:latin typeface="Cambria" pitchFamily="18" charset="0"/>
              </a:rPr>
              <a:t> </a:t>
            </a:r>
          </a:p>
        </p:txBody>
      </p:sp>
      <p:sp>
        <p:nvSpPr>
          <p:cNvPr id="2" name="TextBox 1"/>
          <p:cNvSpPr txBox="1"/>
          <p:nvPr/>
        </p:nvSpPr>
        <p:spPr>
          <a:xfrm>
            <a:off x="1261240" y="3146653"/>
            <a:ext cx="6842235" cy="1938992"/>
          </a:xfrm>
          <a:prstGeom prst="rect">
            <a:avLst/>
          </a:prstGeom>
          <a:noFill/>
        </p:spPr>
        <p:txBody>
          <a:bodyPr wrap="square" rtlCol="0">
            <a:spAutoFit/>
          </a:bodyPr>
          <a:lstStyle/>
          <a:p>
            <a:pPr algn="ctr" defTabSz="914400"/>
            <a:r>
              <a:rPr lang="en-US" sz="6000" b="1" dirty="0" smtClean="0">
                <a:solidFill>
                  <a:schemeClr val="tx1">
                    <a:lumMod val="90000"/>
                    <a:lumOff val="10000"/>
                  </a:schemeClr>
                </a:solidFill>
                <a:latin typeface="Calibri" pitchFamily="34" charset="0"/>
              </a:rPr>
              <a:t>Oxford University Press</a:t>
            </a:r>
            <a:endParaRPr lang="en-US" sz="6000" b="1" dirty="0">
              <a:solidFill>
                <a:schemeClr val="tx1">
                  <a:lumMod val="90000"/>
                  <a:lumOff val="10000"/>
                </a:schemeClr>
              </a:solidFill>
              <a:latin typeface="Calibri" pitchFamily="34" charset="0"/>
            </a:endParaRPr>
          </a:p>
        </p:txBody>
      </p:sp>
    </p:spTree>
    <p:extLst>
      <p:ext uri="{BB962C8B-B14F-4D97-AF65-F5344CB8AC3E}">
        <p14:creationId xmlns:p14="http://schemas.microsoft.com/office/powerpoint/2010/main" val="30521748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29869" y="0"/>
            <a:ext cx="12191998" cy="6857999"/>
          </a:xfrm>
        </p:spPr>
      </p:pic>
    </p:spTree>
    <p:extLst>
      <p:ext uri="{BB962C8B-B14F-4D97-AF65-F5344CB8AC3E}">
        <p14:creationId xmlns:p14="http://schemas.microsoft.com/office/powerpoint/2010/main" val="3773961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584116" y="0"/>
            <a:ext cx="12088553" cy="6799811"/>
          </a:xfrm>
        </p:spPr>
      </p:pic>
    </p:spTree>
    <p:extLst>
      <p:ext uri="{BB962C8B-B14F-4D97-AF65-F5344CB8AC3E}">
        <p14:creationId xmlns:p14="http://schemas.microsoft.com/office/powerpoint/2010/main" val="3919512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526850" y="0"/>
            <a:ext cx="12014662" cy="6758247"/>
          </a:xfrm>
        </p:spPr>
      </p:pic>
    </p:spTree>
    <p:extLst>
      <p:ext uri="{BB962C8B-B14F-4D97-AF65-F5344CB8AC3E}">
        <p14:creationId xmlns:p14="http://schemas.microsoft.com/office/powerpoint/2010/main" val="172541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395288" y="491067"/>
            <a:ext cx="7239000" cy="944033"/>
          </a:xfrm>
          <a:ln/>
          <a:extLst>
            <a:ext uri="{91240B29-F687-4F45-9708-019B960494DF}">
              <a14:hiddenLine xmlns:a14="http://schemas.microsoft.com/office/drawing/2010/main" w="9525">
                <a:solidFill>
                  <a:srgbClr val="000000"/>
                </a:solidFill>
                <a:round/>
                <a:headEnd/>
                <a:tailEnd/>
              </a14:hiddenLine>
            </a:ext>
          </a:extLst>
        </p:spPr>
        <p:txBody>
          <a:bodyP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What makes a good paper?</a:t>
            </a:r>
            <a:br>
              <a:rPr lang="en-GB" dirty="0"/>
            </a:br>
            <a:r>
              <a:rPr lang="en-GB" dirty="0"/>
              <a:t>HINT: Editors and reviewers look for …</a:t>
            </a:r>
          </a:p>
        </p:txBody>
      </p:sp>
      <p:sp>
        <p:nvSpPr>
          <p:cNvPr id="256003" name="Rectangle 3"/>
          <p:cNvSpPr>
            <a:spLocks noGrp="1" noChangeArrowheads="1"/>
          </p:cNvSpPr>
          <p:nvPr>
            <p:ph type="body" idx="1"/>
          </p:nvPr>
        </p:nvSpPr>
        <p:spPr>
          <a:xfrm>
            <a:off x="395288" y="2032001"/>
            <a:ext cx="8604250" cy="5390621"/>
          </a:xfrm>
          <a:ln/>
          <a:extLst>
            <a:ext uri="{91240B29-F687-4F45-9708-019B960494DF}">
              <a14:hiddenLine xmlns:a14="http://schemas.microsoft.com/office/drawing/2010/main" w="9525">
                <a:solidFill>
                  <a:srgbClr val="000000"/>
                </a:solidFill>
                <a:round/>
                <a:headEnd/>
                <a:tailEnd/>
              </a14:hiddenLine>
            </a:ext>
          </a:extLst>
        </p:spPr>
        <p:txBody>
          <a:bodyPr>
            <a:normAutofit/>
          </a:bodyPr>
          <a:lstStyle/>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Originality – what’s </a:t>
            </a:r>
            <a:r>
              <a:rPr lang="en-GB" sz="1900" b="1" dirty="0"/>
              <a:t>new </a:t>
            </a:r>
            <a:r>
              <a:rPr lang="en-GB" sz="1900" dirty="0"/>
              <a:t>about subject, treatment or results?</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Relevance to and extension of existing knowledge</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Research methodology – are conclusions valid and objective?</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Clarity, structure and quality of writing – does it communicate well?</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Sound, logical progression of argument</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pl-PL" sz="1900" dirty="0" smtClean="0"/>
              <a:t>S</a:t>
            </a:r>
            <a:r>
              <a:rPr lang="en-GB" sz="1900" dirty="0" smtClean="0"/>
              <a:t>o </a:t>
            </a:r>
            <a:r>
              <a:rPr lang="en-GB" sz="1900" dirty="0"/>
              <a:t>what?’ factors</a:t>
            </a:r>
            <a:r>
              <a:rPr lang="en-GB" sz="1900" dirty="0" smtClean="0"/>
              <a:t>!</a:t>
            </a:r>
            <a:endParaRPr lang="en-GB" sz="1900" dirty="0"/>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err="1"/>
              <a:t>Recency</a:t>
            </a:r>
            <a:r>
              <a:rPr lang="en-GB" sz="1900" dirty="0"/>
              <a:t> and relevance of references</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b="1" dirty="0" smtClean="0"/>
              <a:t>Adherence </a:t>
            </a:r>
            <a:r>
              <a:rPr lang="en-GB" sz="1900" b="1" dirty="0"/>
              <a:t>to the editorial scope</a:t>
            </a:r>
            <a:r>
              <a:rPr lang="en-GB" sz="1900" dirty="0"/>
              <a:t> </a:t>
            </a:r>
            <a:r>
              <a:rPr lang="en-GB" sz="1900" b="1" dirty="0"/>
              <a:t>and objectives</a:t>
            </a:r>
            <a:r>
              <a:rPr lang="en-GB" sz="1900" dirty="0"/>
              <a:t> of the journal</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A good title, keywords and a well written abstract</a:t>
            </a:r>
          </a:p>
        </p:txBody>
      </p:sp>
    </p:spTree>
    <p:extLst>
      <p:ext uri="{BB962C8B-B14F-4D97-AF65-F5344CB8AC3E}">
        <p14:creationId xmlns:p14="http://schemas.microsoft.com/office/powerpoint/2010/main" val="158044739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2438" y="581890"/>
            <a:ext cx="6924675" cy="628073"/>
          </a:xfrm>
        </p:spPr>
        <p:txBody>
          <a:bodyPr>
            <a:normAutofit/>
          </a:bodyPr>
          <a:lstStyle/>
          <a:p>
            <a:r>
              <a:rPr lang="en-GB" dirty="0"/>
              <a:t>Co-authorship?</a:t>
            </a:r>
            <a:endParaRPr lang="en-US" dirty="0"/>
          </a:p>
        </p:txBody>
      </p:sp>
      <p:sp>
        <p:nvSpPr>
          <p:cNvPr id="53251" name="Rectangle 3"/>
          <p:cNvSpPr>
            <a:spLocks noGrp="1" noChangeArrowheads="1"/>
          </p:cNvSpPr>
          <p:nvPr>
            <p:ph type="body" idx="1"/>
          </p:nvPr>
        </p:nvSpPr>
        <p:spPr>
          <a:xfrm>
            <a:off x="452438" y="2182859"/>
            <a:ext cx="8351837" cy="4148667"/>
          </a:xfrm>
        </p:spPr>
        <p:txBody>
          <a:bodyPr>
            <a:normAutofit/>
          </a:bodyPr>
          <a:lstStyle/>
          <a:p>
            <a:pPr>
              <a:lnSpc>
                <a:spcPct val="80000"/>
              </a:lnSpc>
            </a:pPr>
            <a:r>
              <a:rPr lang="en-GB" sz="2300" dirty="0"/>
              <a:t>With supervisor, different departments or institutions</a:t>
            </a:r>
          </a:p>
          <a:p>
            <a:pPr>
              <a:lnSpc>
                <a:spcPct val="80000"/>
              </a:lnSpc>
            </a:pPr>
            <a:r>
              <a:rPr lang="en-GB" sz="2300" dirty="0"/>
              <a:t>Exploits individual strengths</a:t>
            </a:r>
          </a:p>
          <a:p>
            <a:pPr>
              <a:lnSpc>
                <a:spcPct val="80000"/>
              </a:lnSpc>
            </a:pPr>
            <a:r>
              <a:rPr lang="en-GB" sz="2300" dirty="0"/>
              <a:t>Especially useful for cross-disciplinary research </a:t>
            </a:r>
          </a:p>
          <a:p>
            <a:pPr>
              <a:lnSpc>
                <a:spcPct val="80000"/>
              </a:lnSpc>
            </a:pPr>
            <a:r>
              <a:rPr lang="en-GB" sz="2300" dirty="0"/>
              <a:t>Demonstrates the authority and rigour of the research</a:t>
            </a:r>
          </a:p>
          <a:p>
            <a:pPr>
              <a:lnSpc>
                <a:spcPct val="80000"/>
              </a:lnSpc>
            </a:pPr>
            <a:r>
              <a:rPr lang="en-GB" sz="2300" dirty="0"/>
              <a:t>Increases potential pool of </a:t>
            </a:r>
            <a:r>
              <a:rPr lang="en-GB" sz="2300" dirty="0" smtClean="0"/>
              <a:t>citations</a:t>
            </a:r>
            <a:endParaRPr lang="pl-PL" sz="2300" dirty="0" smtClean="0"/>
          </a:p>
          <a:p>
            <a:pPr marL="0" indent="0">
              <a:lnSpc>
                <a:spcPct val="80000"/>
              </a:lnSpc>
              <a:buNone/>
            </a:pPr>
            <a:endParaRPr lang="en-GB" sz="2300" dirty="0"/>
          </a:p>
          <a:p>
            <a:pPr>
              <a:lnSpc>
                <a:spcPct val="80000"/>
              </a:lnSpc>
              <a:buFontTx/>
              <a:buNone/>
            </a:pPr>
            <a:r>
              <a:rPr lang="en-GB" sz="2300" b="1" dirty="0"/>
              <a:t>But </a:t>
            </a:r>
            <a:r>
              <a:rPr lang="en-GB" sz="2300" b="1" dirty="0" smtClean="0"/>
              <a:t>remember</a:t>
            </a:r>
            <a:endParaRPr lang="pl-PL" sz="2300" b="1" dirty="0" smtClean="0"/>
          </a:p>
          <a:p>
            <a:pPr>
              <a:lnSpc>
                <a:spcPct val="80000"/>
              </a:lnSpc>
              <a:buFontTx/>
              <a:buNone/>
            </a:pPr>
            <a:endParaRPr lang="en-GB" sz="2300" b="1" dirty="0"/>
          </a:p>
          <a:p>
            <a:pPr>
              <a:lnSpc>
                <a:spcPct val="80000"/>
              </a:lnSpc>
            </a:pPr>
            <a:r>
              <a:rPr lang="en-GB" sz="2300" dirty="0"/>
              <a:t>Ensure paper is edited so that it reads as one voice</a:t>
            </a:r>
          </a:p>
          <a:p>
            <a:pPr>
              <a:lnSpc>
                <a:spcPct val="80000"/>
              </a:lnSpc>
            </a:pPr>
            <a:r>
              <a:rPr lang="en-GB" sz="2300" dirty="0"/>
              <a:t>Identify the person responsible for closing the project</a:t>
            </a:r>
          </a:p>
          <a:p>
            <a:pPr>
              <a:lnSpc>
                <a:spcPct val="80000"/>
              </a:lnSpc>
            </a:pPr>
            <a:r>
              <a:rPr lang="en-GB" sz="2300" dirty="0"/>
              <a:t>Agree and clarify order of appearance of authors</a:t>
            </a:r>
            <a:endParaRPr lang="en-US" sz="2300" dirty="0"/>
          </a:p>
        </p:txBody>
      </p:sp>
    </p:spTree>
    <p:extLst>
      <p:ext uri="{BB962C8B-B14F-4D97-AF65-F5344CB8AC3E}">
        <p14:creationId xmlns:p14="http://schemas.microsoft.com/office/powerpoint/2010/main" val="2706189562"/>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00" y="694267"/>
            <a:ext cx="6936094" cy="487988"/>
          </a:xfrm>
        </p:spPr>
        <p:txBody>
          <a:bodyPr>
            <a:normAutofit/>
          </a:bodyPr>
          <a:lstStyle/>
          <a:p>
            <a:r>
              <a:rPr lang="en-GB" sz="2800" dirty="0" smtClean="0"/>
              <a:t>Peer Review:</a:t>
            </a:r>
            <a:endParaRPr lang="en-GB" sz="2800" dirty="0"/>
          </a:p>
        </p:txBody>
      </p:sp>
      <p:sp>
        <p:nvSpPr>
          <p:cNvPr id="3" name="Content Placeholder 2"/>
          <p:cNvSpPr>
            <a:spLocks noGrp="1"/>
          </p:cNvSpPr>
          <p:nvPr>
            <p:ph idx="1"/>
          </p:nvPr>
        </p:nvSpPr>
        <p:spPr>
          <a:xfrm>
            <a:off x="288000" y="2099591"/>
            <a:ext cx="8572904" cy="4047209"/>
          </a:xfrm>
        </p:spPr>
        <p:txBody>
          <a:bodyPr>
            <a:normAutofit/>
          </a:bodyPr>
          <a:lstStyle/>
          <a:p>
            <a:pPr>
              <a:lnSpc>
                <a:spcPct val="110000"/>
              </a:lnSpc>
              <a:spcBef>
                <a:spcPts val="600"/>
              </a:spcBef>
              <a:spcAft>
                <a:spcPts val="600"/>
              </a:spcAft>
              <a:buFont typeface="Arial" pitchFamily="34" charset="0"/>
              <a:buChar char="•"/>
            </a:pPr>
            <a:r>
              <a:rPr lang="en-GB" sz="2300" dirty="0">
                <a:solidFill>
                  <a:srgbClr val="002147"/>
                </a:solidFill>
                <a:latin typeface="+mj-lt"/>
                <a:ea typeface="+mj-ea"/>
                <a:cs typeface="+mj-cs"/>
              </a:rPr>
              <a:t>Peer Review is important to assess your work before submitting it.</a:t>
            </a:r>
          </a:p>
          <a:p>
            <a:pPr>
              <a:lnSpc>
                <a:spcPct val="110000"/>
              </a:lnSpc>
              <a:spcBef>
                <a:spcPts val="600"/>
              </a:spcBef>
              <a:spcAft>
                <a:spcPts val="600"/>
              </a:spcAft>
              <a:buFont typeface="Arial" pitchFamily="34" charset="0"/>
              <a:buChar char="•"/>
            </a:pPr>
            <a:r>
              <a:rPr lang="en-GB" sz="2300" dirty="0">
                <a:solidFill>
                  <a:srgbClr val="002147"/>
                </a:solidFill>
                <a:latin typeface="+mj-lt"/>
                <a:ea typeface="+mj-ea"/>
                <a:cs typeface="+mj-cs"/>
              </a:rPr>
              <a:t>Have fellow colleagues, tutors, scholars look at your work and give you feedback to avoid desk rejection. You do not want to be refused by appearing uninformed concerning your submission.</a:t>
            </a:r>
          </a:p>
          <a:p>
            <a:pPr defTabSz="914400">
              <a:lnSpc>
                <a:spcPct val="110000"/>
              </a:lnSpc>
              <a:spcBef>
                <a:spcPts val="600"/>
              </a:spcBef>
              <a:spcAft>
                <a:spcPts val="600"/>
              </a:spcAft>
              <a:buFont typeface="Arial" pitchFamily="34" charset="0"/>
              <a:buChar char="•"/>
              <a:defRPr/>
            </a:pPr>
            <a:r>
              <a:rPr lang="en-GB" sz="2300" dirty="0">
                <a:solidFill>
                  <a:srgbClr val="002147"/>
                </a:solidFill>
                <a:latin typeface="+mj-lt"/>
                <a:ea typeface="+mj-ea"/>
                <a:cs typeface="+mj-cs"/>
              </a:rPr>
              <a:t>Always expect that you would have to amend, alter and revise your paper to submit a more accurate version. </a:t>
            </a:r>
          </a:p>
          <a:p>
            <a:endParaRPr lang="en-GB" dirty="0"/>
          </a:p>
        </p:txBody>
      </p:sp>
    </p:spTree>
    <p:extLst>
      <p:ext uri="{BB962C8B-B14F-4D97-AF65-F5344CB8AC3E}">
        <p14:creationId xmlns:p14="http://schemas.microsoft.com/office/powerpoint/2010/main" val="21872683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381000" y="665018"/>
            <a:ext cx="7240588" cy="498764"/>
          </a:xfrm>
          <a:ln/>
          <a:extLst>
            <a:ext uri="{91240B29-F687-4F45-9708-019B960494DF}">
              <a14:hiddenLine xmlns:a14="http://schemas.microsoft.com/office/drawing/2010/main" w="9525">
                <a:solidFill>
                  <a:srgbClr val="000000"/>
                </a:solidFill>
                <a:round/>
                <a:headEnd/>
                <a:tailEnd/>
              </a14:hiddenLine>
            </a:ext>
          </a:extLst>
        </p:spPr>
        <p:txBody>
          <a:bodyP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Plagiarism and referencing</a:t>
            </a:r>
          </a:p>
        </p:txBody>
      </p:sp>
      <p:sp>
        <p:nvSpPr>
          <p:cNvPr id="225283" name="Rectangle 3"/>
          <p:cNvSpPr>
            <a:spLocks noGrp="1" noChangeArrowheads="1"/>
          </p:cNvSpPr>
          <p:nvPr>
            <p:ph type="body" idx="1"/>
          </p:nvPr>
        </p:nvSpPr>
        <p:spPr>
          <a:xfrm>
            <a:off x="179388" y="2201333"/>
            <a:ext cx="7826928" cy="3136212"/>
          </a:xfrm>
          <a:ln/>
          <a:extLst>
            <a:ext uri="{91240B29-F687-4F45-9708-019B960494DF}">
              <a14:hiddenLine xmlns:a14="http://schemas.microsoft.com/office/drawing/2010/main" w="9525">
                <a:solidFill>
                  <a:srgbClr val="000000"/>
                </a:solidFill>
                <a:round/>
                <a:headEnd/>
                <a:tailEnd/>
              </a14:hiddenLine>
            </a:ext>
          </a:extLst>
        </p:spPr>
        <p:txBody>
          <a:bodyPr>
            <a:normAutofit/>
          </a:bodyPr>
          <a:lstStyle/>
          <a:p>
            <a:pPr indent="-341313" defTabSz="449263">
              <a:lnSpc>
                <a:spcPct val="90000"/>
              </a:lnSpc>
              <a:spcBef>
                <a:spcPts val="1313"/>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300" dirty="0"/>
              <a:t>Plagiarism (from the Latin </a:t>
            </a:r>
            <a:r>
              <a:rPr lang="en-GB" sz="2300" i="1" dirty="0" err="1"/>
              <a:t>plagium</a:t>
            </a:r>
            <a:r>
              <a:rPr lang="en-GB" sz="2300" i="1" dirty="0"/>
              <a:t> </a:t>
            </a:r>
            <a:r>
              <a:rPr lang="en-GB" sz="2300" dirty="0"/>
              <a:t>meaning ‘a kidnapping’)</a:t>
            </a:r>
            <a:r>
              <a:rPr lang="en-GB" sz="2300" i="1" dirty="0"/>
              <a:t> </a:t>
            </a:r>
            <a:r>
              <a:rPr lang="en-GB" sz="2300" dirty="0"/>
              <a:t>is the act of taking someone else’s work and pretending it is yours. It is considered fraud!</a:t>
            </a:r>
          </a:p>
          <a:p>
            <a:pPr indent="-341313" defTabSz="449263">
              <a:lnSpc>
                <a:spcPct val="90000"/>
              </a:lnSpc>
              <a:spcBef>
                <a:spcPts val="1313"/>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300" dirty="0"/>
              <a:t>It isn’t always detected in peer review but electronic tools can </a:t>
            </a:r>
            <a:r>
              <a:rPr lang="en-GB" sz="2300" dirty="0" smtClean="0"/>
              <a:t>help</a:t>
            </a:r>
            <a:endParaRPr lang="en-GB" sz="2300" dirty="0"/>
          </a:p>
        </p:txBody>
      </p:sp>
    </p:spTree>
    <p:extLst>
      <p:ext uri="{BB962C8B-B14F-4D97-AF65-F5344CB8AC3E}">
        <p14:creationId xmlns:p14="http://schemas.microsoft.com/office/powerpoint/2010/main" val="26304499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1000" y="236538"/>
            <a:ext cx="7239000" cy="720725"/>
          </a:xfrm>
        </p:spPr>
        <p:txBody>
          <a:bodyPr/>
          <a:lstStyle/>
          <a:p>
            <a:r>
              <a:rPr lang="en-GB"/>
              <a:t>Revising</a:t>
            </a:r>
            <a:endParaRPr lang="en-US"/>
          </a:p>
        </p:txBody>
      </p:sp>
      <p:sp>
        <p:nvSpPr>
          <p:cNvPr id="57347" name="Rectangle 3"/>
          <p:cNvSpPr>
            <a:spLocks noGrp="1" noChangeArrowheads="1"/>
          </p:cNvSpPr>
          <p:nvPr>
            <p:ph type="body" idx="1"/>
          </p:nvPr>
        </p:nvSpPr>
        <p:spPr>
          <a:xfrm>
            <a:off x="381000" y="2198183"/>
            <a:ext cx="8353425" cy="4097866"/>
          </a:xfrm>
        </p:spPr>
        <p:txBody>
          <a:bodyPr/>
          <a:lstStyle/>
          <a:p>
            <a:r>
              <a:rPr lang="en-GB" sz="2400" dirty="0"/>
              <a:t>A request for revision is good news! </a:t>
            </a:r>
          </a:p>
          <a:p>
            <a:pPr lvl="1"/>
            <a:r>
              <a:rPr lang="en-GB" sz="2000" dirty="0"/>
              <a:t>You’ve avoided a desk reject and you are in the publishing cycle</a:t>
            </a:r>
          </a:p>
          <a:p>
            <a:pPr lvl="1"/>
            <a:r>
              <a:rPr lang="en-GB" sz="2000" dirty="0"/>
              <a:t>Nearly every published paper is revised at least once</a:t>
            </a:r>
          </a:p>
          <a:p>
            <a:pPr lvl="1"/>
            <a:r>
              <a:rPr lang="en-GB" sz="2000" dirty="0"/>
              <a:t>So now, </a:t>
            </a:r>
            <a:r>
              <a:rPr lang="en-GB" sz="2000" i="1" dirty="0"/>
              <a:t>close the deal</a:t>
            </a:r>
            <a:r>
              <a:rPr lang="en-GB" sz="2000" dirty="0"/>
              <a:t>!</a:t>
            </a:r>
          </a:p>
          <a:p>
            <a:r>
              <a:rPr lang="en-GB" sz="2400" b="1" dirty="0"/>
              <a:t>Acknowledge</a:t>
            </a:r>
            <a:r>
              <a:rPr lang="en-GB" sz="2400" dirty="0"/>
              <a:t> the editor and set a revision deadline</a:t>
            </a:r>
          </a:p>
          <a:p>
            <a:r>
              <a:rPr lang="en-GB" sz="2400" b="1" dirty="0"/>
              <a:t>Clarify </a:t>
            </a:r>
            <a:r>
              <a:rPr lang="en-GB" sz="2400" dirty="0"/>
              <a:t>if in doubt – ‘This is what I understand your comments to mean…’</a:t>
            </a:r>
          </a:p>
          <a:p>
            <a:r>
              <a:rPr lang="en-GB" sz="2400" dirty="0"/>
              <a:t>Meet the revision </a:t>
            </a:r>
            <a:r>
              <a:rPr lang="en-GB" sz="2400" b="1" dirty="0"/>
              <a:t>deadline</a:t>
            </a:r>
            <a:endParaRPr lang="en-GB" sz="2400" dirty="0"/>
          </a:p>
          <a:p>
            <a:r>
              <a:rPr lang="en-GB" sz="2400" dirty="0"/>
              <a:t>Attach a </a:t>
            </a:r>
            <a:r>
              <a:rPr lang="en-GB" sz="2400" b="1" dirty="0"/>
              <a:t>covering letter</a:t>
            </a:r>
            <a:r>
              <a:rPr lang="en-GB" sz="2400" dirty="0"/>
              <a:t> showing how you met the reviewers’ requests (or if not, why not)</a:t>
            </a:r>
          </a:p>
        </p:txBody>
      </p:sp>
    </p:spTree>
    <p:extLst>
      <p:ext uri="{BB962C8B-B14F-4D97-AF65-F5344CB8AC3E}">
        <p14:creationId xmlns:p14="http://schemas.microsoft.com/office/powerpoint/2010/main" val="1619447878"/>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itle 1"/>
          <p:cNvSpPr>
            <a:spLocks noGrp="1"/>
          </p:cNvSpPr>
          <p:nvPr>
            <p:ph type="title" idx="4294967295"/>
          </p:nvPr>
        </p:nvSpPr>
        <p:spPr>
          <a:xfrm>
            <a:off x="288000" y="716450"/>
            <a:ext cx="6936094" cy="485817"/>
          </a:xfrm>
        </p:spPr>
        <p:txBody>
          <a:bodyPr lIns="91440" tIns="45720" rIns="91440" bIns="45720" anchor="ctr">
            <a:normAutofit fontScale="90000"/>
          </a:bodyPr>
          <a:lstStyle/>
          <a:p>
            <a:r>
              <a:rPr lang="en-US" sz="2800" dirty="0">
                <a:latin typeface="+mn-lt"/>
                <a:cs typeface="Aharoni" pitchFamily="2" charset="-79"/>
              </a:rPr>
              <a:t>Dealing with the </a:t>
            </a:r>
            <a:r>
              <a:rPr lang="en-US" sz="2800" dirty="0" smtClean="0">
                <a:latin typeface="+mn-lt"/>
                <a:cs typeface="Aharoni" pitchFamily="2" charset="-79"/>
              </a:rPr>
              <a:t>comments:</a:t>
            </a:r>
            <a:endParaRPr lang="en-US" sz="2800" dirty="0">
              <a:latin typeface="+mn-lt"/>
              <a:cs typeface="Aharoni" pitchFamily="2" charset="-79"/>
            </a:endParaRPr>
          </a:p>
        </p:txBody>
      </p:sp>
      <p:sp>
        <p:nvSpPr>
          <p:cNvPr id="3" name="Content Placeholder 2"/>
          <p:cNvSpPr>
            <a:spLocks noGrp="1"/>
          </p:cNvSpPr>
          <p:nvPr>
            <p:ph idx="4294967295"/>
          </p:nvPr>
        </p:nvSpPr>
        <p:spPr>
          <a:xfrm>
            <a:off x="288000" y="2048791"/>
            <a:ext cx="8741700" cy="4402809"/>
          </a:xfrm>
        </p:spPr>
        <p:txBody>
          <a:bodyPr lIns="91440" tIns="45720" rIns="91440" bIns="45720">
            <a:normAutofit/>
          </a:bodyPr>
          <a:lstStyle/>
          <a:p>
            <a:pPr>
              <a:spcBef>
                <a:spcPts val="600"/>
              </a:spcBef>
              <a:spcAft>
                <a:spcPts val="600"/>
              </a:spcAft>
              <a:buFont typeface="Arial" pitchFamily="34" charset="0"/>
              <a:buChar char="•"/>
            </a:pPr>
            <a:r>
              <a:rPr lang="en-US" sz="2300" dirty="0">
                <a:solidFill>
                  <a:schemeClr val="tx1"/>
                </a:solidFill>
              </a:rPr>
              <a:t>Answer as completely as possible</a:t>
            </a:r>
          </a:p>
          <a:p>
            <a:pPr>
              <a:spcBef>
                <a:spcPts val="600"/>
              </a:spcBef>
              <a:spcAft>
                <a:spcPts val="600"/>
              </a:spcAft>
              <a:buFont typeface="Arial" pitchFamily="34" charset="0"/>
              <a:buChar char="•"/>
            </a:pPr>
            <a:r>
              <a:rPr lang="en-US" sz="2300" dirty="0">
                <a:solidFill>
                  <a:schemeClr val="tx1"/>
                </a:solidFill>
              </a:rPr>
              <a:t>Answer politely, be </a:t>
            </a:r>
            <a:r>
              <a:rPr lang="en-US" sz="2300" dirty="0" smtClean="0">
                <a:solidFill>
                  <a:schemeClr val="tx1"/>
                </a:solidFill>
              </a:rPr>
              <a:t>tactful and not with emotive language</a:t>
            </a:r>
            <a:endParaRPr lang="en-US" sz="2300" dirty="0">
              <a:solidFill>
                <a:schemeClr val="tx1"/>
              </a:solidFill>
            </a:endParaRPr>
          </a:p>
          <a:p>
            <a:pPr>
              <a:spcBef>
                <a:spcPts val="600"/>
              </a:spcBef>
              <a:spcAft>
                <a:spcPts val="600"/>
              </a:spcAft>
              <a:buFont typeface="Arial" pitchFamily="34" charset="0"/>
              <a:buChar char="•"/>
            </a:pPr>
            <a:r>
              <a:rPr lang="en-US" sz="2300" dirty="0">
                <a:solidFill>
                  <a:schemeClr val="tx1"/>
                </a:solidFill>
              </a:rPr>
              <a:t>Answer with evidence</a:t>
            </a:r>
          </a:p>
          <a:p>
            <a:pPr>
              <a:spcBef>
                <a:spcPts val="600"/>
              </a:spcBef>
              <a:spcAft>
                <a:spcPts val="600"/>
              </a:spcAft>
              <a:buFont typeface="Arial" pitchFamily="34" charset="0"/>
              <a:buChar char="•"/>
            </a:pPr>
            <a:r>
              <a:rPr lang="en-US" sz="2300" dirty="0">
                <a:solidFill>
                  <a:schemeClr val="tx1"/>
                </a:solidFill>
              </a:rPr>
              <a:t>If you feel the reviewer has misunderstood then address the point with a good argument explaining why the reviewer is mistaken</a:t>
            </a:r>
          </a:p>
          <a:p>
            <a:pPr lvl="1">
              <a:spcBef>
                <a:spcPts val="600"/>
              </a:spcBef>
              <a:spcAft>
                <a:spcPts val="600"/>
              </a:spcAft>
              <a:buFont typeface="Arial" pitchFamily="34" charset="0"/>
              <a:buChar char="•"/>
            </a:pPr>
            <a:r>
              <a:rPr lang="en-US" sz="2300" dirty="0">
                <a:solidFill>
                  <a:schemeClr val="tx1"/>
                </a:solidFill>
              </a:rPr>
              <a:t>It may be the reviewers are conflicted on a point</a:t>
            </a:r>
          </a:p>
          <a:p>
            <a:pPr lvl="1">
              <a:spcBef>
                <a:spcPts val="600"/>
              </a:spcBef>
              <a:spcAft>
                <a:spcPts val="600"/>
              </a:spcAft>
              <a:buFont typeface="Arial" pitchFamily="34" charset="0"/>
              <a:buChar char="•"/>
            </a:pPr>
            <a:r>
              <a:rPr lang="en-US" sz="2300" dirty="0">
                <a:solidFill>
                  <a:schemeClr val="tx1"/>
                </a:solidFill>
              </a:rPr>
              <a:t>It is ok to use one reviewer to argue against another</a:t>
            </a:r>
          </a:p>
        </p:txBody>
      </p:sp>
    </p:spTree>
    <p:extLst>
      <p:ext uri="{BB962C8B-B14F-4D97-AF65-F5344CB8AC3E}">
        <p14:creationId xmlns:p14="http://schemas.microsoft.com/office/powerpoint/2010/main" val="1049991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970299" y="-17157"/>
            <a:ext cx="11197664" cy="7024243"/>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4235553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2"/>
          <p:cNvSpPr>
            <a:spLocks noGrp="1"/>
          </p:cNvSpPr>
          <p:nvPr>
            <p:ph type="title"/>
          </p:nvPr>
        </p:nvSpPr>
        <p:spPr/>
        <p:txBody>
          <a:bodyPr/>
          <a:lstStyle/>
          <a:p>
            <a:pPr eaLnBrk="1" hangingPunct="1"/>
            <a:r>
              <a:rPr lang="en-GB" dirty="0" smtClean="0">
                <a:ea typeface="ＭＳ Ｐゴシック" pitchFamily="34" charset="-128"/>
              </a:rPr>
              <a:t>Our Mission</a:t>
            </a:r>
          </a:p>
        </p:txBody>
      </p:sp>
      <p:sp>
        <p:nvSpPr>
          <p:cNvPr id="196611" name="Slide Number Placeholder 4"/>
          <p:cNvSpPr>
            <a:spLocks noGrp="1"/>
          </p:cNvSpPr>
          <p:nvPr>
            <p:ph type="sldNum" sz="quarter" idx="4294967295"/>
          </p:nvPr>
        </p:nvSpPr>
        <p:spPr bwMode="auto">
          <a:xfrm>
            <a:off x="287338" y="6391275"/>
            <a:ext cx="344487"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fld id="{C482E48B-2593-4AD1-979C-1C177F4937F5}" type="slidenum">
              <a:rPr lang="en-US" smtClean="0">
                <a:solidFill>
                  <a:srgbClr val="898C94"/>
                </a:solidFill>
                <a:ea typeface="ＭＳ Ｐゴシック" pitchFamily="34" charset="-128"/>
              </a:rPr>
              <a:pPr eaLnBrk="1" hangingPunct="1"/>
              <a:t>8</a:t>
            </a:fld>
            <a:endParaRPr lang="en-US" smtClean="0">
              <a:solidFill>
                <a:srgbClr val="898C94"/>
              </a:solidFill>
              <a:ea typeface="ＭＳ Ｐゴシック" pitchFamily="34" charset="-128"/>
            </a:endParaRPr>
          </a:p>
        </p:txBody>
      </p:sp>
      <p:sp>
        <p:nvSpPr>
          <p:cNvPr id="6" name="Text Placeholder 5"/>
          <p:cNvSpPr>
            <a:spLocks noGrp="1"/>
          </p:cNvSpPr>
          <p:nvPr>
            <p:ph type="body" sz="quarter" idx="12"/>
          </p:nvPr>
        </p:nvSpPr>
        <p:spPr>
          <a:xfrm>
            <a:off x="287338" y="1270000"/>
            <a:ext cx="6937375" cy="485775"/>
          </a:xfrm>
        </p:spPr>
        <p:txBody>
          <a:bodyPr/>
          <a:lstStyle/>
          <a:p>
            <a:pPr eaLnBrk="1" hangingPunct="1">
              <a:spcBef>
                <a:spcPct val="0"/>
              </a:spcBef>
              <a:defRPr/>
            </a:pPr>
            <a:r>
              <a:rPr lang="en-GB" dirty="0" smtClean="0"/>
              <a:t> </a:t>
            </a:r>
            <a:endParaRPr lang="en-GB" dirty="0"/>
          </a:p>
          <a:p>
            <a:pPr eaLnBrk="1" hangingPunct="1">
              <a:spcBef>
                <a:spcPct val="0"/>
              </a:spcBef>
              <a:defRPr/>
            </a:pPr>
            <a:endParaRPr lang="en-GB" dirty="0" smtClean="0"/>
          </a:p>
        </p:txBody>
      </p:sp>
      <p:sp>
        <p:nvSpPr>
          <p:cNvPr id="196613" name="TextBox 1"/>
          <p:cNvSpPr txBox="1">
            <a:spLocks noChangeArrowheads="1"/>
          </p:cNvSpPr>
          <p:nvPr/>
        </p:nvSpPr>
        <p:spPr bwMode="auto">
          <a:xfrm>
            <a:off x="3184525" y="6021388"/>
            <a:ext cx="1638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GB">
                <a:solidFill>
                  <a:srgbClr val="FFFFFF"/>
                </a:solidFill>
                <a:ea typeface="ＭＳ Ｐゴシック" pitchFamily="34" charset="-128"/>
              </a:rPr>
              <a:t>John Fell</a:t>
            </a:r>
          </a:p>
        </p:txBody>
      </p:sp>
      <p:sp>
        <p:nvSpPr>
          <p:cNvPr id="196614" name="Footer Placeholder 3"/>
          <p:cNvSpPr txBox="1">
            <a:spLocks noGrp="1"/>
          </p:cNvSpPr>
          <p:nvPr/>
        </p:nvSpPr>
        <p:spPr bwMode="auto">
          <a:xfrm>
            <a:off x="530225" y="6494463"/>
            <a:ext cx="8135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1100" b="1">
                <a:solidFill>
                  <a:srgbClr val="002147"/>
                </a:solidFill>
                <a:ea typeface="ＭＳ Ｐゴシック" pitchFamily="34" charset="-128"/>
              </a:rPr>
              <a:t>Clarendon Presentation—Tim Barton (November 2011)</a:t>
            </a:r>
          </a:p>
        </p:txBody>
      </p:sp>
      <p:pic>
        <p:nvPicPr>
          <p:cNvPr id="196615" name="Picture 7" descr="Oxford University view"/>
          <p:cNvPicPr>
            <a:picLocks noChangeAspect="1" noChangeArrowheads="1"/>
          </p:cNvPicPr>
          <p:nvPr/>
        </p:nvPicPr>
        <p:blipFill rotWithShape="1">
          <a:blip r:embed="rId3">
            <a:extLst>
              <a:ext uri="{28A0092B-C50C-407E-A947-70E740481C1C}">
                <a14:useLocalDpi xmlns:a14="http://schemas.microsoft.com/office/drawing/2010/main" val="0"/>
              </a:ext>
            </a:extLst>
          </a:blip>
          <a:srcRect l="10413" r="14531" b="2571"/>
          <a:stretch/>
        </p:blipFill>
        <p:spPr bwMode="auto">
          <a:xfrm>
            <a:off x="-26192" y="-18056"/>
            <a:ext cx="9170192" cy="687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6192" y="1503463"/>
            <a:ext cx="9170192" cy="2451370"/>
          </a:xfrm>
          <a:prstGeom prst="rect">
            <a:avLst/>
          </a:prstGeom>
          <a:solidFill>
            <a:srgbClr val="808080">
              <a:alpha val="4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616" name="Rectangle 3"/>
          <p:cNvSpPr>
            <a:spLocks noGrp="1" noChangeArrowheads="1"/>
          </p:cNvSpPr>
          <p:nvPr>
            <p:ph type="body" sz="half" idx="4294967295"/>
          </p:nvPr>
        </p:nvSpPr>
        <p:spPr>
          <a:xfrm>
            <a:off x="130572" y="1834364"/>
            <a:ext cx="8856663" cy="1789568"/>
          </a:xfrm>
        </p:spPr>
        <p:txBody>
          <a:bodyPr/>
          <a:lstStyle/>
          <a:p>
            <a:pPr algn="ctr" eaLnBrk="1" hangingPunct="1">
              <a:buFont typeface="Wingdings" pitchFamily="2" charset="2"/>
              <a:buNone/>
            </a:pPr>
            <a:r>
              <a:rPr lang="en-GB" sz="2800" b="1" dirty="0" smtClean="0">
                <a:solidFill>
                  <a:srgbClr val="FFFFFF"/>
                </a:solidFill>
                <a:latin typeface="Calibri" pitchFamily="34" charset="0"/>
                <a:ea typeface="ＭＳ Ｐゴシック" pitchFamily="34" charset="-128"/>
              </a:rPr>
              <a:t>Oxford University Press is a department of the University of Oxford.  It furthers the University's objective of excellence in research, scholarship, and education  by publishing worldwide. </a:t>
            </a:r>
          </a:p>
          <a:p>
            <a:pPr eaLnBrk="1" hangingPunct="1">
              <a:buFont typeface="Wingdings" pitchFamily="2" charset="2"/>
              <a:buNone/>
            </a:pPr>
            <a:endParaRPr lang="en-GB" sz="1600" b="1" dirty="0" smtClean="0">
              <a:solidFill>
                <a:srgbClr val="FFFFFF"/>
              </a:solidFill>
              <a:ea typeface="ＭＳ Ｐゴシック" pitchFamily="34" charset="-128"/>
            </a:endParaRPr>
          </a:p>
        </p:txBody>
      </p:sp>
    </p:spTree>
    <p:extLst>
      <p:ext uri="{BB962C8B-B14F-4D97-AF65-F5344CB8AC3E}">
        <p14:creationId xmlns:p14="http://schemas.microsoft.com/office/powerpoint/2010/main" val="33102695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43467"/>
            <a:ext cx="6936094" cy="508000"/>
          </a:xfrm>
        </p:spPr>
        <p:txBody>
          <a:bodyPr>
            <a:normAutofit/>
          </a:bodyPr>
          <a:lstStyle/>
          <a:p>
            <a:r>
              <a:rPr lang="en-GB" sz="2800" dirty="0" smtClean="0">
                <a:latin typeface="+mn-lt"/>
                <a:cs typeface="Aharoni" pitchFamily="2" charset="-79"/>
              </a:rPr>
              <a:t>In case of rejection:</a:t>
            </a:r>
            <a:endParaRPr lang="en-GB" sz="2800" dirty="0">
              <a:latin typeface="+mn-lt"/>
              <a:cs typeface="Aharoni" pitchFamily="2" charset="-79"/>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26" y="2291830"/>
            <a:ext cx="4689873" cy="4267785"/>
          </a:xfrm>
          <a:prstGeom prst="rect">
            <a:avLst/>
          </a:prstGeom>
        </p:spPr>
      </p:pic>
    </p:spTree>
    <p:extLst>
      <p:ext uri="{BB962C8B-B14F-4D97-AF65-F5344CB8AC3E}">
        <p14:creationId xmlns:p14="http://schemas.microsoft.com/office/powerpoint/2010/main" val="14328299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160321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80484"/>
            <a:ext cx="6936094" cy="467832"/>
          </a:xfrm>
        </p:spPr>
        <p:txBody>
          <a:bodyPr/>
          <a:lstStyle/>
          <a:p>
            <a:r>
              <a:rPr lang="pl-PL" dirty="0" smtClean="0"/>
              <a:t>If your article is rejected</a:t>
            </a:r>
            <a:endParaRPr lang="en-GB" dirty="0"/>
          </a:p>
        </p:txBody>
      </p:sp>
      <p:sp>
        <p:nvSpPr>
          <p:cNvPr id="3" name="Content Placeholder 2"/>
          <p:cNvSpPr>
            <a:spLocks noGrp="1"/>
          </p:cNvSpPr>
          <p:nvPr>
            <p:ph idx="1"/>
          </p:nvPr>
        </p:nvSpPr>
        <p:spPr>
          <a:xfrm>
            <a:off x="195132" y="2098803"/>
            <a:ext cx="8572904" cy="3954427"/>
          </a:xfrm>
        </p:spPr>
        <p:txBody>
          <a:bodyPr/>
          <a:lstStyle/>
          <a:p>
            <a:r>
              <a:rPr lang="en-GB" b="1" dirty="0"/>
              <a:t>Ask why</a:t>
            </a:r>
            <a:r>
              <a:rPr lang="en-GB" dirty="0"/>
              <a:t>, and listen carefully!</a:t>
            </a:r>
            <a:br>
              <a:rPr lang="en-GB" dirty="0"/>
            </a:br>
            <a:r>
              <a:rPr lang="en-GB" dirty="0"/>
              <a:t>Most editors will give detailed comments about a rejected paper. Take a deep breath, and listen to what is being said</a:t>
            </a:r>
          </a:p>
          <a:p>
            <a:r>
              <a:rPr lang="en-GB" b="1" dirty="0"/>
              <a:t>Try again!</a:t>
            </a:r>
            <a:br>
              <a:rPr lang="en-GB" b="1" dirty="0"/>
            </a:br>
            <a:r>
              <a:rPr lang="en-GB" dirty="0"/>
              <a:t>Try to improve the paper, and re-submit elsewhere. Do your homework and target your paper as closely as possible</a:t>
            </a:r>
          </a:p>
          <a:p>
            <a:r>
              <a:rPr lang="en-GB" b="1" dirty="0"/>
              <a:t>Don’t give up!</a:t>
            </a:r>
            <a:br>
              <a:rPr lang="en-GB" b="1" dirty="0"/>
            </a:br>
            <a:r>
              <a:rPr lang="en-GB" dirty="0"/>
              <a:t>At least 50% of papers </a:t>
            </a:r>
            <a:r>
              <a:rPr lang="en-GB" dirty="0" smtClean="0"/>
              <a:t>don’t </a:t>
            </a:r>
            <a:r>
              <a:rPr lang="en-GB" dirty="0"/>
              <a:t>get published. Everybody has been rejected at least once </a:t>
            </a:r>
          </a:p>
          <a:p>
            <a:r>
              <a:rPr lang="en-GB" b="1" dirty="0"/>
              <a:t>Keep trying!</a:t>
            </a:r>
            <a:endParaRPr lang="en-US" dirty="0"/>
          </a:p>
          <a:p>
            <a:endParaRPr lang="en-GB" dirty="0"/>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9454694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59219"/>
            <a:ext cx="6936094" cy="489098"/>
          </a:xfrm>
        </p:spPr>
        <p:txBody>
          <a:bodyPr/>
          <a:lstStyle/>
          <a:p>
            <a:r>
              <a:rPr lang="pl-PL" dirty="0" smtClean="0"/>
              <a:t>How to sell your work</a:t>
            </a:r>
            <a:endParaRPr lang="en-GB" dirty="0"/>
          </a:p>
        </p:txBody>
      </p:sp>
      <p:sp>
        <p:nvSpPr>
          <p:cNvPr id="3" name="Content Placeholder 2"/>
          <p:cNvSpPr>
            <a:spLocks noGrp="1"/>
          </p:cNvSpPr>
          <p:nvPr>
            <p:ph idx="1"/>
          </p:nvPr>
        </p:nvSpPr>
        <p:spPr>
          <a:xfrm>
            <a:off x="288000" y="2169830"/>
            <a:ext cx="8572904" cy="4455041"/>
          </a:xfrm>
        </p:spPr>
        <p:txBody>
          <a:bodyPr>
            <a:normAutofit/>
          </a:bodyPr>
          <a:lstStyle/>
          <a:p>
            <a:pPr>
              <a:lnSpc>
                <a:spcPct val="90000"/>
              </a:lnSpc>
            </a:pPr>
            <a:r>
              <a:rPr lang="en-GB" dirty="0"/>
              <a:t>Use a </a:t>
            </a:r>
            <a:r>
              <a:rPr lang="en-GB" b="1" dirty="0"/>
              <a:t>short descriptive</a:t>
            </a:r>
            <a:r>
              <a:rPr lang="en-GB" dirty="0"/>
              <a:t> title containing main keyword – don’t mislead</a:t>
            </a:r>
          </a:p>
          <a:p>
            <a:pPr>
              <a:lnSpc>
                <a:spcPct val="90000"/>
              </a:lnSpc>
            </a:pPr>
            <a:r>
              <a:rPr lang="en-GB" dirty="0"/>
              <a:t>Write a clear and descriptive abstract containing the main keywords and following any instructions as to content and length</a:t>
            </a:r>
          </a:p>
          <a:p>
            <a:pPr>
              <a:lnSpc>
                <a:spcPct val="90000"/>
              </a:lnSpc>
            </a:pPr>
            <a:r>
              <a:rPr lang="en-GB" dirty="0"/>
              <a:t>Provide </a:t>
            </a:r>
            <a:r>
              <a:rPr lang="en-GB" b="1" dirty="0"/>
              <a:t>relevant and known</a:t>
            </a:r>
            <a:r>
              <a:rPr lang="en-GB" dirty="0"/>
              <a:t> keywords – not obscure new jargon</a:t>
            </a:r>
          </a:p>
          <a:p>
            <a:pPr>
              <a:lnSpc>
                <a:spcPct val="90000"/>
              </a:lnSpc>
            </a:pPr>
            <a:r>
              <a:rPr lang="en-GB" dirty="0"/>
              <a:t>Make your references </a:t>
            </a:r>
            <a:r>
              <a:rPr lang="en-GB" b="1" dirty="0"/>
              <a:t>complete and correct</a:t>
            </a:r>
            <a:r>
              <a:rPr lang="en-GB" dirty="0"/>
              <a:t> – vital for reference linking and citation indices</a:t>
            </a:r>
          </a:p>
          <a:p>
            <a:pPr>
              <a:lnSpc>
                <a:spcPct val="90000"/>
              </a:lnSpc>
            </a:pPr>
            <a:r>
              <a:rPr lang="en-GB" dirty="0"/>
              <a:t>All of this will make your paper more discoverable which means more dissemination and possibly more citation</a:t>
            </a:r>
          </a:p>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9978239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23308" y="0"/>
            <a:ext cx="11220172" cy="7255565"/>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1279365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293688" y="2982389"/>
            <a:ext cx="8566150" cy="1361011"/>
          </a:xfrm>
        </p:spPr>
        <p:txBody>
          <a:bodyPr anchor="ctr">
            <a:normAutofit/>
          </a:bodyPr>
          <a:lstStyle/>
          <a:p>
            <a:pPr marL="0" indent="0" algn="ctr">
              <a:buNone/>
            </a:pPr>
            <a:r>
              <a:rPr lang="en-GB" sz="4800" b="1" dirty="0" smtClean="0">
                <a:solidFill>
                  <a:srgbClr val="002147"/>
                </a:solidFill>
              </a:rPr>
              <a:t>YOU DID IT!!!!!!!</a:t>
            </a:r>
            <a:endParaRPr lang="en-GB" sz="4800" b="1" dirty="0">
              <a:solidFill>
                <a:srgbClr val="002147"/>
              </a:solidFill>
            </a:endParaRPr>
          </a:p>
        </p:txBody>
      </p:sp>
    </p:spTree>
    <p:extLst>
      <p:ext uri="{BB962C8B-B14F-4D97-AF65-F5344CB8AC3E}">
        <p14:creationId xmlns:p14="http://schemas.microsoft.com/office/powerpoint/2010/main" val="153746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pPr marL="0" indent="0" algn="ctr">
              <a:buNone/>
            </a:pPr>
            <a:endParaRPr lang="en-GB" dirty="0" smtClean="0"/>
          </a:p>
          <a:p>
            <a:pPr marL="0" indent="0" algn="ctr">
              <a:buNone/>
            </a:pPr>
            <a:r>
              <a:rPr lang="pl-PL" sz="6000" dirty="0" smtClean="0"/>
              <a:t>OUP </a:t>
            </a:r>
          </a:p>
          <a:p>
            <a:pPr marL="0" indent="0" algn="ctr">
              <a:buNone/>
            </a:pPr>
            <a:r>
              <a:rPr lang="pl-PL" sz="6000" dirty="0" smtClean="0"/>
              <a:t>SUPPORTING </a:t>
            </a:r>
            <a:r>
              <a:rPr lang="en-GB" sz="6000" dirty="0" smtClean="0"/>
              <a:t>ACADEMIC </a:t>
            </a:r>
            <a:r>
              <a:rPr lang="pl-PL" sz="6000" dirty="0" smtClean="0"/>
              <a:t>RESEARCH</a:t>
            </a:r>
            <a:endParaRPr lang="en-GB" sz="6000" dirty="0"/>
          </a:p>
        </p:txBody>
      </p:sp>
    </p:spTree>
    <p:extLst>
      <p:ext uri="{BB962C8B-B14F-4D97-AF65-F5344CB8AC3E}">
        <p14:creationId xmlns:p14="http://schemas.microsoft.com/office/powerpoint/2010/main" val="20901629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EPIGEUM</a:t>
            </a:r>
            <a:endParaRPr lang="en-GB" dirty="0"/>
          </a:p>
        </p:txBody>
      </p:sp>
      <p:sp>
        <p:nvSpPr>
          <p:cNvPr id="3" name="Text Placeholder 2"/>
          <p:cNvSpPr>
            <a:spLocks noGrp="1"/>
          </p:cNvSpPr>
          <p:nvPr>
            <p:ph type="body" sz="quarter" idx="13"/>
          </p:nvPr>
        </p:nvSpPr>
        <p:spPr/>
        <p:txBody>
          <a:bodyPr/>
          <a:lstStyle/>
          <a:p>
            <a:endParaRPr lang="en-GB" dirty="0"/>
          </a:p>
        </p:txBody>
      </p:sp>
      <p:sp>
        <p:nvSpPr>
          <p:cNvPr id="4" name="Text Placeholder 3"/>
          <p:cNvSpPr>
            <a:spLocks noGrp="1"/>
          </p:cNvSpPr>
          <p:nvPr>
            <p:ph type="body" sz="quarter" idx="14"/>
          </p:nvPr>
        </p:nvSpPr>
        <p:spPr/>
        <p:txBody>
          <a:bodyPr/>
          <a:lstStyle/>
          <a:p>
            <a:r>
              <a:rPr lang="en-US" u="sng" dirty="0"/>
              <a:t>T</a:t>
            </a:r>
            <a:r>
              <a:rPr lang="en-US" u="sng" dirty="0" smtClean="0"/>
              <a:t>he</a:t>
            </a:r>
            <a:r>
              <a:rPr lang="en-US" dirty="0" smtClean="0"/>
              <a:t> leading global </a:t>
            </a:r>
            <a:r>
              <a:rPr lang="en-US" dirty="0"/>
              <a:t>provider of </a:t>
            </a:r>
            <a:r>
              <a:rPr lang="en-US" dirty="0" smtClean="0"/>
              <a:t>online training courses </a:t>
            </a:r>
            <a:r>
              <a:rPr lang="en-US" dirty="0"/>
              <a:t>designed to help universities and colleges transform </a:t>
            </a:r>
            <a:r>
              <a:rPr lang="en-US" dirty="0" smtClean="0"/>
              <a:t>their: </a:t>
            </a:r>
          </a:p>
          <a:p>
            <a:pPr lvl="1"/>
            <a:r>
              <a:rPr lang="en-US" dirty="0" smtClean="0"/>
              <a:t>teaching</a:t>
            </a:r>
            <a:endParaRPr lang="en-US" dirty="0"/>
          </a:p>
          <a:p>
            <a:pPr lvl="1"/>
            <a:r>
              <a:rPr lang="en-US" dirty="0" smtClean="0"/>
              <a:t>research</a:t>
            </a:r>
          </a:p>
          <a:p>
            <a:pPr lvl="1"/>
            <a:r>
              <a:rPr lang="en-US" dirty="0" smtClean="0"/>
              <a:t>studying</a:t>
            </a:r>
          </a:p>
          <a:p>
            <a:pPr lvl="1"/>
            <a:r>
              <a:rPr lang="en-US" dirty="0" smtClean="0"/>
              <a:t>leadership </a:t>
            </a:r>
            <a:r>
              <a:rPr lang="en-US" dirty="0"/>
              <a:t>and </a:t>
            </a:r>
            <a:r>
              <a:rPr lang="en-US" dirty="0" smtClean="0"/>
              <a:t>management</a:t>
            </a:r>
          </a:p>
          <a:p>
            <a:r>
              <a:rPr lang="en-US" dirty="0" smtClean="0"/>
              <a:t>Courses designed for teachers, researchers, and students</a:t>
            </a:r>
          </a:p>
          <a:p>
            <a:r>
              <a:rPr lang="en-US" dirty="0" smtClean="0"/>
              <a:t>Courses are developed by way of collaboration and then shared by subscription</a:t>
            </a:r>
            <a:endParaRPr lang="en-GB" dirty="0"/>
          </a:p>
        </p:txBody>
      </p:sp>
      <p:sp>
        <p:nvSpPr>
          <p:cNvPr id="6" name="Slide Number Placeholder 5"/>
          <p:cNvSpPr>
            <a:spLocks noGrp="1"/>
          </p:cNvSpPr>
          <p:nvPr>
            <p:ph type="sldNum" sz="quarter" idx="4294967295"/>
          </p:nvPr>
        </p:nvSpPr>
        <p:spPr>
          <a:xfrm>
            <a:off x="287338" y="6391275"/>
            <a:ext cx="344487" cy="360363"/>
          </a:xfrm>
          <a:prstGeom prst="rect">
            <a:avLst/>
          </a:prstGeom>
        </p:spPr>
        <p:txBody>
          <a:bodyPr/>
          <a:lstStyle/>
          <a:p>
            <a:pPr>
              <a:defRPr/>
            </a:pPr>
            <a:endParaRPr lang="en-US" dirty="0"/>
          </a:p>
        </p:txBody>
      </p:sp>
    </p:spTree>
    <p:extLst>
      <p:ext uri="{BB962C8B-B14F-4D97-AF65-F5344CB8AC3E}">
        <p14:creationId xmlns:p14="http://schemas.microsoft.com/office/powerpoint/2010/main" val="6272762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History</a:t>
            </a:r>
            <a:endParaRPr lang="en-GB" dirty="0"/>
          </a:p>
        </p:txBody>
      </p:sp>
      <p:sp>
        <p:nvSpPr>
          <p:cNvPr id="3" name="Text Placeholder 2"/>
          <p:cNvSpPr>
            <a:spLocks noGrp="1"/>
          </p:cNvSpPr>
          <p:nvPr>
            <p:ph type="body" sz="quarter" idx="13"/>
          </p:nvPr>
        </p:nvSpPr>
        <p:spPr/>
        <p:txBody>
          <a:bodyPr/>
          <a:lstStyle/>
          <a:p>
            <a:r>
              <a:rPr lang="en-GB" dirty="0" smtClean="0"/>
              <a:t>Where did Epigeum originate? </a:t>
            </a:r>
            <a:endParaRPr lang="en-GB" dirty="0"/>
          </a:p>
        </p:txBody>
      </p:sp>
      <p:sp>
        <p:nvSpPr>
          <p:cNvPr id="4" name="Text Placeholder 3"/>
          <p:cNvSpPr>
            <a:spLocks noGrp="1"/>
          </p:cNvSpPr>
          <p:nvPr>
            <p:ph type="body" sz="quarter" idx="14"/>
          </p:nvPr>
        </p:nvSpPr>
        <p:spPr/>
        <p:txBody>
          <a:bodyPr/>
          <a:lstStyle/>
          <a:p>
            <a:r>
              <a:rPr lang="en-GB" dirty="0" smtClean="0"/>
              <a:t>Originally a spin-out from Imperial College London…</a:t>
            </a:r>
          </a:p>
          <a:p>
            <a:endParaRPr lang="en-GB" dirty="0"/>
          </a:p>
          <a:p>
            <a:pPr marL="0" indent="0">
              <a:buNone/>
            </a:pPr>
            <a:endParaRPr lang="en-GB" dirty="0"/>
          </a:p>
        </p:txBody>
      </p:sp>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617" y="2961065"/>
            <a:ext cx="4876800"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4298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M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1551" y="2110852"/>
            <a:ext cx="4489299" cy="192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t>Facts</a:t>
            </a:r>
            <a:endParaRPr lang="en-GB" dirty="0"/>
          </a:p>
        </p:txBody>
      </p:sp>
      <p:sp>
        <p:nvSpPr>
          <p:cNvPr id="3" name="Text Placeholder 2"/>
          <p:cNvSpPr>
            <a:spLocks noGrp="1"/>
          </p:cNvSpPr>
          <p:nvPr>
            <p:ph type="body" sz="quarter" idx="13"/>
          </p:nvPr>
        </p:nvSpPr>
        <p:spPr/>
        <p:txBody>
          <a:bodyPr/>
          <a:lstStyle/>
          <a:p>
            <a:r>
              <a:rPr lang="en-GB" dirty="0" smtClean="0"/>
              <a:t>Epigeum in numbers</a:t>
            </a:r>
            <a:endParaRPr lang="en-GB" dirty="0"/>
          </a:p>
        </p:txBody>
      </p:sp>
      <p:sp>
        <p:nvSpPr>
          <p:cNvPr id="4" name="Text Placeholder 3"/>
          <p:cNvSpPr>
            <a:spLocks noGrp="1"/>
          </p:cNvSpPr>
          <p:nvPr>
            <p:ph type="body" sz="quarter" idx="14"/>
          </p:nvPr>
        </p:nvSpPr>
        <p:spPr>
          <a:xfrm>
            <a:off x="293688" y="2110852"/>
            <a:ext cx="5874637" cy="4267723"/>
          </a:xfrm>
        </p:spPr>
        <p:txBody>
          <a:bodyPr/>
          <a:lstStyle/>
          <a:p>
            <a:r>
              <a:rPr lang="en-GB" dirty="0" smtClean="0"/>
              <a:t>Founded in 2005</a:t>
            </a:r>
          </a:p>
          <a:p>
            <a:r>
              <a:rPr lang="en-GB" dirty="0" smtClean="0"/>
              <a:t>78 courses</a:t>
            </a:r>
          </a:p>
          <a:p>
            <a:r>
              <a:rPr lang="en-GB" dirty="0" smtClean="0"/>
              <a:t>Used by 230 universities</a:t>
            </a:r>
          </a:p>
          <a:p>
            <a:r>
              <a:rPr lang="en-GB" dirty="0" smtClean="0"/>
              <a:t>In 27 countries</a:t>
            </a:r>
          </a:p>
          <a:p>
            <a:r>
              <a:rPr lang="en-GB" dirty="0" smtClean="0"/>
              <a:t>And 36% of the top 100 global universities </a:t>
            </a:r>
          </a:p>
          <a:p>
            <a:r>
              <a:rPr lang="en-GB" dirty="0" smtClean="0"/>
              <a:t>Including 95% of the UK Russell Group universities </a:t>
            </a:r>
            <a:endParaRPr lang="en-GB" dirty="0"/>
          </a:p>
        </p:txBody>
      </p:sp>
    </p:spTree>
    <p:extLst>
      <p:ext uri="{BB962C8B-B14F-4D97-AF65-F5344CB8AC3E}">
        <p14:creationId xmlns:p14="http://schemas.microsoft.com/office/powerpoint/2010/main" val="1130174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7338" y="288757"/>
            <a:ext cx="6937375" cy="1270000"/>
          </a:xfrm>
        </p:spPr>
        <p:txBody>
          <a:bodyPr/>
          <a:lstStyle/>
          <a:p>
            <a:pPr eaLnBrk="1" hangingPunct="1"/>
            <a:r>
              <a:rPr lang="en-GB" sz="3600" dirty="0" smtClean="0">
                <a:latin typeface="Calibri" pitchFamily="34" charset="0"/>
              </a:rPr>
              <a:t>A Very Short Introduction</a:t>
            </a:r>
          </a:p>
        </p:txBody>
      </p:sp>
      <p:sp>
        <p:nvSpPr>
          <p:cNvPr id="5127" name="Rectangle 2"/>
          <p:cNvSpPr>
            <a:spLocks noChangeArrowheads="1"/>
          </p:cNvSpPr>
          <p:nvPr/>
        </p:nvSpPr>
        <p:spPr bwMode="auto">
          <a:xfrm>
            <a:off x="287338" y="2273970"/>
            <a:ext cx="727233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pitchFamily="34" charset="0"/>
              <a:buChar char="•"/>
            </a:pPr>
            <a:r>
              <a:rPr lang="en-GB" sz="2000" dirty="0" smtClean="0">
                <a:solidFill>
                  <a:schemeClr val="tx2"/>
                </a:solidFill>
              </a:rPr>
              <a:t>Origins date back to 1478</a:t>
            </a:r>
            <a:endParaRPr lang="en-GB" sz="2000" dirty="0">
              <a:solidFill>
                <a:schemeClr val="tx2"/>
              </a:solidFill>
            </a:endParaRPr>
          </a:p>
          <a:p>
            <a:pPr marL="285750" indent="-285750">
              <a:buFont typeface="Arial" pitchFamily="34" charset="0"/>
              <a:buChar char="•"/>
            </a:pPr>
            <a:endParaRPr lang="en-GB" sz="2000" dirty="0">
              <a:solidFill>
                <a:schemeClr val="tx2"/>
              </a:solidFill>
            </a:endParaRPr>
          </a:p>
          <a:p>
            <a:pPr marL="285750" indent="-285750">
              <a:buFont typeface="Arial" pitchFamily="34" charset="0"/>
              <a:buChar char="•"/>
            </a:pPr>
            <a:r>
              <a:rPr lang="en-GB" sz="2000" dirty="0">
                <a:solidFill>
                  <a:schemeClr val="tx2"/>
                </a:solidFill>
              </a:rPr>
              <a:t>Largest university press </a:t>
            </a:r>
            <a:r>
              <a:rPr lang="en-GB" sz="2000" dirty="0" smtClean="0">
                <a:solidFill>
                  <a:schemeClr val="tx2"/>
                </a:solidFill>
              </a:rPr>
              <a:t> </a:t>
            </a:r>
          </a:p>
          <a:p>
            <a:pPr marL="285750" indent="-285750">
              <a:buFont typeface="Arial" pitchFamily="34" charset="0"/>
              <a:buChar char="•"/>
            </a:pPr>
            <a:endParaRPr lang="en-GB" sz="2000" dirty="0" smtClean="0">
              <a:solidFill>
                <a:schemeClr val="tx2"/>
              </a:solidFill>
            </a:endParaRPr>
          </a:p>
          <a:p>
            <a:pPr marL="285750" indent="-285750">
              <a:buFont typeface="Arial" pitchFamily="34" charset="0"/>
              <a:buChar char="•"/>
            </a:pPr>
            <a:r>
              <a:rPr lang="en-GB" sz="2000" dirty="0">
                <a:solidFill>
                  <a:schemeClr val="tx2"/>
                </a:solidFill>
              </a:rPr>
              <a:t>25</a:t>
            </a:r>
            <a:r>
              <a:rPr lang="en-GB" sz="2000" baseline="30000" dirty="0">
                <a:solidFill>
                  <a:schemeClr val="tx2"/>
                </a:solidFill>
              </a:rPr>
              <a:t>th</a:t>
            </a:r>
            <a:r>
              <a:rPr lang="en-GB" sz="2000" dirty="0">
                <a:solidFill>
                  <a:schemeClr val="tx2"/>
                </a:solidFill>
              </a:rPr>
              <a:t> largest publisher in the </a:t>
            </a:r>
            <a:r>
              <a:rPr lang="en-GB" sz="2000" dirty="0" smtClean="0">
                <a:solidFill>
                  <a:schemeClr val="tx2"/>
                </a:solidFill>
              </a:rPr>
              <a:t>world</a:t>
            </a:r>
            <a:endParaRPr lang="en-GB" sz="2000" dirty="0">
              <a:solidFill>
                <a:schemeClr val="tx2"/>
              </a:solidFill>
            </a:endParaRPr>
          </a:p>
          <a:p>
            <a:pPr marL="285750" indent="-285750">
              <a:buFont typeface="Arial" pitchFamily="34" charset="0"/>
              <a:buChar char="•"/>
            </a:pPr>
            <a:endParaRPr lang="en-GB" sz="2000" dirty="0">
              <a:solidFill>
                <a:schemeClr val="tx2"/>
              </a:solidFill>
            </a:endParaRPr>
          </a:p>
          <a:p>
            <a:pPr marL="285750" indent="-285750">
              <a:buFont typeface="Arial" pitchFamily="34" charset="0"/>
              <a:buChar char="•"/>
            </a:pPr>
            <a:r>
              <a:rPr lang="en-GB" sz="2000" dirty="0">
                <a:solidFill>
                  <a:schemeClr val="tx2"/>
                </a:solidFill>
              </a:rPr>
              <a:t>6,000 employees worldwide</a:t>
            </a:r>
          </a:p>
          <a:p>
            <a:pPr marL="285750" indent="-285750">
              <a:buFont typeface="Arial" pitchFamily="34" charset="0"/>
              <a:buChar char="•"/>
            </a:pPr>
            <a:endParaRPr lang="en-GB" sz="2000" dirty="0">
              <a:solidFill>
                <a:schemeClr val="tx2"/>
              </a:solidFill>
            </a:endParaRPr>
          </a:p>
          <a:p>
            <a:pPr marL="285750" indent="-285750">
              <a:buFont typeface="Arial" pitchFamily="34" charset="0"/>
              <a:buChar char="•"/>
            </a:pPr>
            <a:r>
              <a:rPr lang="en-GB" sz="2000" dirty="0" smtClean="0">
                <a:solidFill>
                  <a:schemeClr val="tx2"/>
                </a:solidFill>
              </a:rPr>
              <a:t>Over 5,000 titles per year, and 300 journals</a:t>
            </a:r>
            <a:endParaRPr lang="en-GB" sz="2000" dirty="0">
              <a:solidFill>
                <a:schemeClr val="tx2"/>
              </a:solidFill>
            </a:endParaRPr>
          </a:p>
          <a:p>
            <a:pPr marL="285750" indent="-285750">
              <a:buFont typeface="Arial" pitchFamily="34" charset="0"/>
              <a:buChar char="•"/>
            </a:pPr>
            <a:endParaRPr lang="en-GB" sz="2000" dirty="0">
              <a:solidFill>
                <a:schemeClr val="tx2"/>
              </a:solidFill>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405" y="2126859"/>
            <a:ext cx="2140675" cy="203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158" y="4262890"/>
            <a:ext cx="2995895" cy="1995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5433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 by sector</a:t>
            </a:r>
            <a:endParaRPr lang="en-GB" dirty="0"/>
          </a:p>
        </p:txBody>
      </p:sp>
      <p:sp>
        <p:nvSpPr>
          <p:cNvPr id="3" name="Text Placeholder 2"/>
          <p:cNvSpPr>
            <a:spLocks noGrp="1"/>
          </p:cNvSpPr>
          <p:nvPr>
            <p:ph type="body" sz="quarter" idx="13"/>
          </p:nvPr>
        </p:nvSpPr>
        <p:spPr/>
        <p:txBody>
          <a:bodyPr/>
          <a:lstStyle/>
          <a:p>
            <a:r>
              <a:rPr lang="en-GB" dirty="0" smtClean="0"/>
              <a:t>Teaching</a:t>
            </a:r>
            <a:endParaRPr lang="en-GB" dirty="0"/>
          </a:p>
        </p:txBody>
      </p:sp>
      <p:sp>
        <p:nvSpPr>
          <p:cNvPr id="7" name="Content Placeholder 14"/>
          <p:cNvSpPr txBox="1">
            <a:spLocks noGrp="1"/>
          </p:cNvSpPr>
          <p:nvPr>
            <p:ph type="body" sz="quarter" idx="14"/>
          </p:nvPr>
        </p:nvSpPr>
        <p:spPr>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b="1" dirty="0" smtClean="0"/>
              <a:t>5 Programmes in total, key courses</a:t>
            </a:r>
            <a:r>
              <a:rPr lang="en-US" dirty="0" smtClean="0"/>
              <a:t>: </a:t>
            </a:r>
          </a:p>
          <a:p>
            <a:pPr lvl="1"/>
            <a:r>
              <a:rPr lang="en-US" sz="1900" dirty="0" smtClean="0"/>
              <a:t>University college teaching (2012)</a:t>
            </a:r>
          </a:p>
          <a:p>
            <a:pPr lvl="1"/>
            <a:r>
              <a:rPr lang="en-US" sz="1900" dirty="0" smtClean="0"/>
              <a:t>Teaching online (2012)</a:t>
            </a:r>
          </a:p>
          <a:p>
            <a:pPr lvl="1"/>
            <a:r>
              <a:rPr lang="en-US" sz="1900" dirty="0" smtClean="0"/>
              <a:t>Teaching and assessment for Medical educators (2015)</a:t>
            </a:r>
          </a:p>
          <a:p>
            <a:pPr lvl="1"/>
            <a:r>
              <a:rPr lang="en-US" sz="1900" dirty="0" smtClean="0"/>
              <a:t>Teaching &amp; assessment for allied health educators (2015)</a:t>
            </a:r>
          </a:p>
          <a:p>
            <a:pPr>
              <a:spcBef>
                <a:spcPts val="0"/>
              </a:spcBef>
            </a:pPr>
            <a:endParaRPr lang="en-US" sz="1900" dirty="0" smtClean="0"/>
          </a:p>
          <a:p>
            <a:pPr marL="228600" lvl="1" indent="0">
              <a:buFont typeface="Wingdings" pitchFamily="2" charset="2"/>
              <a:buNone/>
            </a:pPr>
            <a:endParaRPr lang="en-US" dirty="0" smtClean="0"/>
          </a:p>
        </p:txBody>
      </p:sp>
      <p:pic>
        <p:nvPicPr>
          <p:cNvPr id="8" name="Picture 7"/>
          <p:cNvPicPr>
            <a:picLocks noChangeAspect="1"/>
          </p:cNvPicPr>
          <p:nvPr/>
        </p:nvPicPr>
        <p:blipFill>
          <a:blip r:embed="rId2"/>
          <a:stretch>
            <a:fillRect/>
          </a:stretch>
        </p:blipFill>
        <p:spPr>
          <a:xfrm>
            <a:off x="3967566" y="4157919"/>
            <a:ext cx="4800197" cy="2244469"/>
          </a:xfrm>
          <a:prstGeom prst="rect">
            <a:avLst/>
          </a:prstGeom>
        </p:spPr>
      </p:pic>
    </p:spTree>
    <p:extLst>
      <p:ext uri="{BB962C8B-B14F-4D97-AF65-F5344CB8AC3E}">
        <p14:creationId xmlns:p14="http://schemas.microsoft.com/office/powerpoint/2010/main" val="24203653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 by sector</a:t>
            </a:r>
            <a:endParaRPr lang="en-GB" dirty="0"/>
          </a:p>
        </p:txBody>
      </p:sp>
      <p:sp>
        <p:nvSpPr>
          <p:cNvPr id="3" name="Text Placeholder 2"/>
          <p:cNvSpPr>
            <a:spLocks noGrp="1"/>
          </p:cNvSpPr>
          <p:nvPr>
            <p:ph type="body" sz="quarter" idx="13"/>
          </p:nvPr>
        </p:nvSpPr>
        <p:spPr/>
        <p:txBody>
          <a:bodyPr/>
          <a:lstStyle/>
          <a:p>
            <a:r>
              <a:rPr lang="en-GB" dirty="0" smtClean="0"/>
              <a:t>Research</a:t>
            </a:r>
            <a:endParaRPr lang="en-GB" dirty="0"/>
          </a:p>
        </p:txBody>
      </p:sp>
      <p:sp>
        <p:nvSpPr>
          <p:cNvPr id="8" name="Content Placeholder 14"/>
          <p:cNvSpPr>
            <a:spLocks noGrp="1"/>
          </p:cNvSpPr>
          <p:nvPr>
            <p:ph type="body" sz="quarter" idx="14"/>
          </p:nvPr>
        </p:nvSpPr>
        <p:spPr>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3"/>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6"/>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5"/>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a:buFont typeface="Arial" pitchFamily="34" charset="0"/>
              <a:buChar char="•"/>
            </a:pPr>
            <a:r>
              <a:rPr lang="en-US" sz="2200" b="1" dirty="0">
                <a:solidFill>
                  <a:schemeClr val="tx1"/>
                </a:solidFill>
              </a:rPr>
              <a:t>9 Programmes in total, key courses</a:t>
            </a:r>
            <a:r>
              <a:rPr lang="en-US" sz="1400" dirty="0" smtClean="0"/>
              <a:t>: </a:t>
            </a:r>
          </a:p>
          <a:p>
            <a:pPr lvl="1" indent="-358775" defTabSz="457200">
              <a:spcBef>
                <a:spcPct val="20000"/>
              </a:spcBef>
              <a:buFont typeface="Arial" charset="0"/>
              <a:buChar char="–"/>
            </a:pPr>
            <a:r>
              <a:rPr lang="en-US" sz="1900" dirty="0">
                <a:solidFill>
                  <a:schemeClr val="tx1"/>
                </a:solidFill>
              </a:rPr>
              <a:t>Research </a:t>
            </a:r>
            <a:r>
              <a:rPr lang="en-US" sz="1900" dirty="0" smtClean="0">
                <a:solidFill>
                  <a:schemeClr val="tx1"/>
                </a:solidFill>
              </a:rPr>
              <a:t>Integrity </a:t>
            </a:r>
            <a:r>
              <a:rPr lang="en-US" sz="1900" dirty="0">
                <a:solidFill>
                  <a:schemeClr val="tx1"/>
                </a:solidFill>
              </a:rPr>
              <a:t>(2012)</a:t>
            </a:r>
          </a:p>
          <a:p>
            <a:pPr lvl="1" indent="-358775" defTabSz="457200">
              <a:spcBef>
                <a:spcPct val="20000"/>
              </a:spcBef>
              <a:buFont typeface="Arial" charset="0"/>
              <a:buChar char="–"/>
            </a:pPr>
            <a:r>
              <a:rPr lang="en-US" sz="1900" dirty="0">
                <a:solidFill>
                  <a:schemeClr val="tx1"/>
                </a:solidFill>
              </a:rPr>
              <a:t>Research skills master </a:t>
            </a:r>
            <a:r>
              <a:rPr lang="en-US" sz="1900" dirty="0" err="1">
                <a:solidFill>
                  <a:schemeClr val="tx1"/>
                </a:solidFill>
              </a:rPr>
              <a:t>programme</a:t>
            </a:r>
            <a:r>
              <a:rPr lang="en-US" sz="1900" dirty="0">
                <a:solidFill>
                  <a:schemeClr val="tx1"/>
                </a:solidFill>
              </a:rPr>
              <a:t> </a:t>
            </a:r>
            <a:r>
              <a:rPr lang="en-US" sz="1900" dirty="0" smtClean="0">
                <a:solidFill>
                  <a:schemeClr val="tx1"/>
                </a:solidFill>
              </a:rPr>
              <a:t>(2013</a:t>
            </a:r>
            <a:r>
              <a:rPr lang="en-US" sz="1900" dirty="0">
                <a:solidFill>
                  <a:schemeClr val="tx1"/>
                </a:solidFill>
              </a:rPr>
              <a:t>)</a:t>
            </a:r>
          </a:p>
          <a:p>
            <a:pPr lvl="1" indent="-358775" defTabSz="457200">
              <a:spcBef>
                <a:spcPct val="20000"/>
              </a:spcBef>
              <a:buFont typeface="Arial" charset="0"/>
              <a:buChar char="–"/>
            </a:pPr>
            <a:r>
              <a:rPr lang="en-US" sz="1900" dirty="0">
                <a:solidFill>
                  <a:schemeClr val="tx1"/>
                </a:solidFill>
              </a:rPr>
              <a:t>Supervising Doctoral studies  </a:t>
            </a:r>
            <a:r>
              <a:rPr lang="en-US" sz="1900" dirty="0" smtClean="0">
                <a:solidFill>
                  <a:schemeClr val="tx1"/>
                </a:solidFill>
              </a:rPr>
              <a:t>(2014</a:t>
            </a:r>
            <a:r>
              <a:rPr lang="en-US" sz="1900" dirty="0">
                <a:solidFill>
                  <a:schemeClr val="tx1"/>
                </a:solidFill>
              </a:rPr>
              <a:t>)</a:t>
            </a:r>
          </a:p>
          <a:p>
            <a:pPr lvl="1" indent="-358775" defTabSz="457200">
              <a:spcBef>
                <a:spcPct val="20000"/>
              </a:spcBef>
              <a:buFont typeface="Arial" charset="0"/>
              <a:buChar char="–"/>
            </a:pPr>
            <a:r>
              <a:rPr lang="en-US" sz="1900" dirty="0">
                <a:solidFill>
                  <a:schemeClr val="tx1"/>
                </a:solidFill>
              </a:rPr>
              <a:t>Statistical methods for research (2014)</a:t>
            </a:r>
          </a:p>
          <a:p>
            <a:pPr marL="228600" lvl="1" indent="0">
              <a:buNone/>
            </a:pPr>
            <a:endParaRPr lang="en-US" sz="1200" dirty="0" smtClean="0"/>
          </a:p>
          <a:p>
            <a:pPr>
              <a:spcBef>
                <a:spcPts val="0"/>
              </a:spcBef>
            </a:pPr>
            <a:endParaRPr lang="en-US" sz="1400" dirty="0" smtClean="0"/>
          </a:p>
          <a:p>
            <a:pPr marL="228600" lvl="1" indent="0">
              <a:buNone/>
            </a:pPr>
            <a:endParaRPr lang="en-US" sz="14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5058" y="4226699"/>
            <a:ext cx="4722705" cy="217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3982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 by sector</a:t>
            </a:r>
            <a:endParaRPr lang="en-GB" dirty="0"/>
          </a:p>
        </p:txBody>
      </p:sp>
      <p:sp>
        <p:nvSpPr>
          <p:cNvPr id="3" name="Text Placeholder 2"/>
          <p:cNvSpPr>
            <a:spLocks noGrp="1"/>
          </p:cNvSpPr>
          <p:nvPr>
            <p:ph type="body" sz="quarter" idx="13"/>
          </p:nvPr>
        </p:nvSpPr>
        <p:spPr/>
        <p:txBody>
          <a:bodyPr/>
          <a:lstStyle/>
          <a:p>
            <a:r>
              <a:rPr lang="en-GB" dirty="0" smtClean="0"/>
              <a:t>Studying</a:t>
            </a:r>
            <a:endParaRPr lang="en-GB" dirty="0"/>
          </a:p>
        </p:txBody>
      </p:sp>
      <p:sp>
        <p:nvSpPr>
          <p:cNvPr id="7" name="Content Placeholder 14"/>
          <p:cNvSpPr txBox="1">
            <a:spLocks noGrp="1"/>
          </p:cNvSpPr>
          <p:nvPr>
            <p:ph type="body" sz="quarter" idx="14"/>
          </p:nvPr>
        </p:nvSpPr>
        <p:spPr>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smtClean="0"/>
              <a:t>6  Programmes in total, key courses</a:t>
            </a:r>
            <a:endParaRPr lang="en-US" sz="4400" dirty="0" smtClean="0"/>
          </a:p>
          <a:p>
            <a:pPr lvl="1"/>
            <a:r>
              <a:rPr lang="en-US" sz="2200" dirty="0" smtClean="0"/>
              <a:t>Avoiding Plagiarism (2014)</a:t>
            </a:r>
          </a:p>
          <a:p>
            <a:pPr lvl="1"/>
            <a:r>
              <a:rPr lang="en-US" sz="2200" dirty="0" smtClean="0"/>
              <a:t>English for Academic studies (2015)</a:t>
            </a:r>
          </a:p>
          <a:p>
            <a:pPr lvl="1"/>
            <a:r>
              <a:rPr lang="en-US" sz="2200" dirty="0" smtClean="0"/>
              <a:t>Academic success: skills for learning, skills for life (2015)</a:t>
            </a:r>
          </a:p>
          <a:p>
            <a:pPr lvl="1"/>
            <a:endParaRPr lang="en-US" sz="4400" dirty="0" smtClean="0"/>
          </a:p>
          <a:p>
            <a:pPr marL="228600" lvl="1" indent="0">
              <a:buNone/>
            </a:pPr>
            <a:endParaRPr lang="en-US" dirty="0" smtClean="0"/>
          </a:p>
          <a:p>
            <a:pPr marL="228600" lvl="1" indent="0">
              <a:buFont typeface="Wingdings" pitchFamily="2" charset="2"/>
              <a:buNone/>
            </a:pPr>
            <a:endParaRPr lang="en-US"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21" y="4246536"/>
            <a:ext cx="4876734" cy="2269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5376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0738" y="6350"/>
            <a:ext cx="3243262" cy="198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3715" name="Rectangle 2"/>
          <p:cNvSpPr>
            <a:spLocks noChangeArrowheads="1"/>
          </p:cNvSpPr>
          <p:nvPr/>
        </p:nvSpPr>
        <p:spPr bwMode="auto">
          <a:xfrm>
            <a:off x="119063" y="1979613"/>
            <a:ext cx="8497887"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ru-RU" altLang="en-US" sz="1800" b="1">
                <a:solidFill>
                  <a:srgbClr val="000000"/>
                </a:solidFill>
                <a:latin typeface="Arial" charset="0"/>
                <a:cs typeface="Arial" charset="0"/>
              </a:rPr>
              <a:t>Краткая история издания</a:t>
            </a:r>
            <a:endParaRPr lang="en-GB" altLang="en-US" sz="1800" b="1">
              <a:solidFill>
                <a:srgbClr val="000000"/>
              </a:solidFill>
              <a:latin typeface="Arial" charset="0"/>
              <a:cs typeface="Arial" charset="0"/>
            </a:endParaRPr>
          </a:p>
          <a:p>
            <a:pPr eaLnBrk="1" fontAlgn="base" hangingPunct="1">
              <a:spcBef>
                <a:spcPct val="0"/>
              </a:spcBef>
              <a:spcAft>
                <a:spcPct val="0"/>
              </a:spcAft>
              <a:buFontTx/>
              <a:buNone/>
            </a:pPr>
            <a:r>
              <a:rPr lang="en-GB" altLang="en-US" sz="1800">
                <a:solidFill>
                  <a:srgbClr val="000000"/>
                </a:solidFill>
                <a:latin typeface="Arial" charset="0"/>
                <a:cs typeface="Arial" charset="0"/>
              </a:rPr>
              <a:t> </a:t>
            </a:r>
          </a:p>
          <a:p>
            <a:pPr eaLnBrk="1" fontAlgn="base" hangingPunct="1">
              <a:spcBef>
                <a:spcPct val="0"/>
              </a:spcBef>
              <a:spcAft>
                <a:spcPct val="0"/>
              </a:spcAft>
              <a:buFontTx/>
              <a:buNone/>
            </a:pPr>
            <a:r>
              <a:rPr lang="ru-RU" altLang="en-US" sz="1800">
                <a:solidFill>
                  <a:srgbClr val="000000"/>
                </a:solidFill>
                <a:latin typeface="Arial" charset="0"/>
                <a:cs typeface="Arial" charset="0"/>
              </a:rPr>
              <a:t>Первое издание редакционного руководства для научных журналов</a:t>
            </a:r>
            <a:r>
              <a:rPr lang="en-GB" altLang="en-US" sz="1800">
                <a:solidFill>
                  <a:srgbClr val="000000"/>
                </a:solidFill>
                <a:latin typeface="Arial" charset="0"/>
                <a:cs typeface="Arial" charset="0"/>
              </a:rPr>
              <a:t> AMA</a:t>
            </a:r>
            <a:r>
              <a:rPr lang="ru-RU" altLang="en-US" sz="1800">
                <a:solidFill>
                  <a:srgbClr val="000000"/>
                </a:solidFill>
                <a:latin typeface="Arial" charset="0"/>
                <a:cs typeface="Arial" charset="0"/>
              </a:rPr>
              <a:t> появилось в октябре</a:t>
            </a:r>
            <a:r>
              <a:rPr lang="en-GB" altLang="en-US" sz="1800">
                <a:solidFill>
                  <a:srgbClr val="000000"/>
                </a:solidFill>
                <a:latin typeface="Arial" charset="0"/>
                <a:cs typeface="Arial" charset="0"/>
              </a:rPr>
              <a:t> 1962; </a:t>
            </a:r>
            <a:r>
              <a:rPr lang="ru-RU" altLang="en-US" sz="1800">
                <a:solidFill>
                  <a:srgbClr val="000000"/>
                </a:solidFill>
                <a:latin typeface="Arial" charset="0"/>
                <a:cs typeface="Arial" charset="0"/>
              </a:rPr>
              <a:t>в нём было</a:t>
            </a:r>
            <a:r>
              <a:rPr lang="en-GB" altLang="en-US" sz="1800">
                <a:solidFill>
                  <a:srgbClr val="000000"/>
                </a:solidFill>
                <a:latin typeface="Arial" charset="0"/>
                <a:cs typeface="Arial" charset="0"/>
              </a:rPr>
              <a:t> </a:t>
            </a:r>
            <a:r>
              <a:rPr lang="en-GB" altLang="en-US" sz="1800" b="1">
                <a:solidFill>
                  <a:srgbClr val="000000"/>
                </a:solidFill>
                <a:latin typeface="Arial" charset="0"/>
                <a:cs typeface="Arial" charset="0"/>
              </a:rPr>
              <a:t>68 </a:t>
            </a:r>
            <a:r>
              <a:rPr lang="ru-RU" altLang="en-US" sz="1800" b="1">
                <a:solidFill>
                  <a:srgbClr val="000000"/>
                </a:solidFill>
                <a:latin typeface="Arial" charset="0"/>
                <a:cs typeface="Arial" charset="0"/>
              </a:rPr>
              <a:t>страниц </a:t>
            </a:r>
            <a:r>
              <a:rPr lang="ru-RU" altLang="en-US" sz="1800">
                <a:solidFill>
                  <a:srgbClr val="000000"/>
                </a:solidFill>
                <a:latin typeface="Arial" charset="0"/>
                <a:cs typeface="Arial" charset="0"/>
              </a:rPr>
              <a:t>и предназначалось оно, в первую очередь, для штатных сотрудников, и лишь во вторую для авторов</a:t>
            </a:r>
            <a:r>
              <a:rPr lang="en-GB" altLang="en-US" sz="1800">
                <a:solidFill>
                  <a:srgbClr val="000000"/>
                </a:solidFill>
                <a:latin typeface="Arial" charset="0"/>
                <a:cs typeface="Arial" charset="0"/>
              </a:rPr>
              <a:t>. </a:t>
            </a:r>
            <a:r>
              <a:rPr lang="ru-RU" altLang="en-US" sz="1800">
                <a:solidFill>
                  <a:srgbClr val="000000"/>
                </a:solidFill>
                <a:latin typeface="Arial" charset="0"/>
                <a:cs typeface="Arial" charset="0"/>
              </a:rPr>
              <a:t>Издание росло медленно, но уверенно</a:t>
            </a:r>
            <a:r>
              <a:rPr lang="en-GB" altLang="en-US" sz="1800">
                <a:solidFill>
                  <a:srgbClr val="000000"/>
                </a:solidFill>
                <a:latin typeface="Arial" charset="0"/>
                <a:cs typeface="Arial" charset="0"/>
              </a:rPr>
              <a:t>: </a:t>
            </a:r>
            <a:r>
              <a:rPr lang="ru-RU" altLang="en-US" sz="1800">
                <a:solidFill>
                  <a:srgbClr val="000000"/>
                </a:solidFill>
                <a:latin typeface="Arial" charset="0"/>
                <a:cs typeface="Arial" charset="0"/>
              </a:rPr>
              <a:t>от</a:t>
            </a:r>
            <a:r>
              <a:rPr lang="en-GB" altLang="en-US" sz="1800">
                <a:solidFill>
                  <a:srgbClr val="000000"/>
                </a:solidFill>
                <a:latin typeface="Arial" charset="0"/>
                <a:cs typeface="Arial" charset="0"/>
              </a:rPr>
              <a:t> 90 </a:t>
            </a:r>
            <a:r>
              <a:rPr lang="ru-RU" altLang="en-US" sz="1800">
                <a:solidFill>
                  <a:srgbClr val="000000"/>
                </a:solidFill>
                <a:latin typeface="Arial" charset="0"/>
                <a:cs typeface="Arial" charset="0"/>
              </a:rPr>
              <a:t>страниц во втором издании, вышедшем в свет в</a:t>
            </a:r>
            <a:r>
              <a:rPr lang="en-GB" altLang="en-US" sz="1800">
                <a:solidFill>
                  <a:srgbClr val="000000"/>
                </a:solidFill>
                <a:latin typeface="Arial" charset="0"/>
                <a:cs typeface="Arial" charset="0"/>
              </a:rPr>
              <a:t> 1963, </a:t>
            </a:r>
            <a:r>
              <a:rPr lang="ru-RU" altLang="en-US" sz="1800">
                <a:solidFill>
                  <a:srgbClr val="000000"/>
                </a:solidFill>
                <a:latin typeface="Arial" charset="0"/>
                <a:cs typeface="Arial" charset="0"/>
              </a:rPr>
              <a:t>до</a:t>
            </a:r>
            <a:r>
              <a:rPr lang="en-GB" altLang="en-US" sz="1800">
                <a:solidFill>
                  <a:srgbClr val="000000"/>
                </a:solidFill>
                <a:latin typeface="Arial" charset="0"/>
                <a:cs typeface="Arial" charset="0"/>
              </a:rPr>
              <a:t> 154 </a:t>
            </a:r>
            <a:r>
              <a:rPr lang="ru-RU" altLang="en-US" sz="1800">
                <a:solidFill>
                  <a:srgbClr val="000000"/>
                </a:solidFill>
                <a:latin typeface="Arial" charset="0"/>
                <a:cs typeface="Arial" charset="0"/>
              </a:rPr>
              <a:t>страниц в шестом, изданном в </a:t>
            </a:r>
            <a:r>
              <a:rPr lang="en-GB" altLang="en-US" sz="1800">
                <a:solidFill>
                  <a:srgbClr val="000000"/>
                </a:solidFill>
                <a:latin typeface="Arial" charset="0"/>
                <a:cs typeface="Arial" charset="0"/>
              </a:rPr>
              <a:t>1976.</a:t>
            </a:r>
          </a:p>
          <a:p>
            <a:pPr eaLnBrk="1" fontAlgn="base" hangingPunct="1">
              <a:spcBef>
                <a:spcPct val="0"/>
              </a:spcBef>
              <a:spcAft>
                <a:spcPct val="0"/>
              </a:spcAft>
              <a:buFontTx/>
              <a:buNone/>
            </a:pPr>
            <a:endParaRPr lang="en-GB" altLang="en-US" sz="1800">
              <a:solidFill>
                <a:srgbClr val="000000"/>
              </a:solidFill>
              <a:latin typeface="Arial" charset="0"/>
              <a:cs typeface="Arial" charset="0"/>
            </a:endParaRPr>
          </a:p>
          <a:p>
            <a:pPr eaLnBrk="1" fontAlgn="base" hangingPunct="1">
              <a:spcBef>
                <a:spcPct val="0"/>
              </a:spcBef>
              <a:spcAft>
                <a:spcPct val="0"/>
              </a:spcAft>
              <a:buFontTx/>
              <a:buNone/>
            </a:pPr>
            <a:r>
              <a:rPr lang="ru-RU" altLang="en-US" sz="1800">
                <a:solidFill>
                  <a:srgbClr val="000000"/>
                </a:solidFill>
                <a:latin typeface="Arial" charset="0"/>
                <a:cs typeface="Arial" charset="0"/>
              </a:rPr>
              <a:t>Восьмое издание дало начало сегодняшней «традиции» — комитету из </a:t>
            </a:r>
            <a:r>
              <a:rPr lang="en-GB" altLang="en-US" sz="1800">
                <a:solidFill>
                  <a:srgbClr val="000000"/>
                </a:solidFill>
                <a:latin typeface="Arial" charset="0"/>
                <a:cs typeface="Arial" charset="0"/>
              </a:rPr>
              <a:t>10 </a:t>
            </a:r>
            <a:r>
              <a:rPr lang="ru-RU" altLang="en-US" sz="1800">
                <a:solidFill>
                  <a:srgbClr val="000000"/>
                </a:solidFill>
                <a:latin typeface="Arial" charset="0"/>
                <a:cs typeface="Arial" charset="0"/>
              </a:rPr>
              <a:t>профессиональных редакторов из </a:t>
            </a:r>
            <a:r>
              <a:rPr lang="en-GB" altLang="en-US" sz="1800">
                <a:solidFill>
                  <a:srgbClr val="000000"/>
                </a:solidFill>
                <a:latin typeface="Arial" charset="0"/>
                <a:cs typeface="Arial" charset="0"/>
              </a:rPr>
              <a:t>JAMA </a:t>
            </a:r>
            <a:r>
              <a:rPr lang="ru-RU" altLang="en-US" sz="1800">
                <a:solidFill>
                  <a:srgbClr val="000000"/>
                </a:solidFill>
                <a:latin typeface="Arial" charset="0"/>
                <a:cs typeface="Arial" charset="0"/>
              </a:rPr>
              <a:t>и</a:t>
            </a:r>
            <a:r>
              <a:rPr lang="en-GB" altLang="en-US" sz="1800">
                <a:solidFill>
                  <a:srgbClr val="000000"/>
                </a:solidFill>
                <a:latin typeface="Arial" charset="0"/>
                <a:cs typeface="Arial" charset="0"/>
              </a:rPr>
              <a:t> Archives Journals</a:t>
            </a:r>
            <a:r>
              <a:rPr lang="ru-RU" altLang="en-US" sz="1800">
                <a:solidFill>
                  <a:srgbClr val="000000"/>
                </a:solidFill>
                <a:latin typeface="Arial" charset="0"/>
                <a:cs typeface="Arial" charset="0"/>
              </a:rPr>
              <a:t>, ответственных за контент и получение внешних рецензий </a:t>
            </a:r>
            <a:r>
              <a:rPr lang="en-US" altLang="en-US" sz="1800">
                <a:solidFill>
                  <a:srgbClr val="000000"/>
                </a:solidFill>
                <a:latin typeface="Arial" charset="0"/>
                <a:cs typeface="Arial" charset="0"/>
              </a:rPr>
              <a:t>(peer review) </a:t>
            </a:r>
            <a:r>
              <a:rPr lang="ru-RU" altLang="en-US" sz="1800">
                <a:solidFill>
                  <a:srgbClr val="000000"/>
                </a:solidFill>
                <a:latin typeface="Arial" charset="0"/>
                <a:cs typeface="Arial" charset="0"/>
              </a:rPr>
              <a:t>по всем разделам</a:t>
            </a:r>
            <a:r>
              <a:rPr lang="en-GB" altLang="en-US" sz="1800">
                <a:solidFill>
                  <a:srgbClr val="000000"/>
                </a:solidFill>
                <a:latin typeface="Arial" charset="0"/>
                <a:cs typeface="Arial" charset="0"/>
              </a:rPr>
              <a:t>.</a:t>
            </a:r>
          </a:p>
          <a:p>
            <a:pPr eaLnBrk="1" fontAlgn="base" hangingPunct="1">
              <a:spcBef>
                <a:spcPct val="0"/>
              </a:spcBef>
              <a:spcAft>
                <a:spcPct val="0"/>
              </a:spcAft>
              <a:buFontTx/>
              <a:buNone/>
            </a:pPr>
            <a:endParaRPr lang="en-GB" altLang="en-US" sz="1800">
              <a:solidFill>
                <a:srgbClr val="000000"/>
              </a:solidFill>
              <a:latin typeface="Arial" charset="0"/>
              <a:cs typeface="Arial" charset="0"/>
            </a:endParaRPr>
          </a:p>
          <a:p>
            <a:pPr eaLnBrk="1" fontAlgn="base" hangingPunct="1">
              <a:spcBef>
                <a:spcPct val="0"/>
              </a:spcBef>
              <a:spcAft>
                <a:spcPct val="0"/>
              </a:spcAft>
              <a:buFontTx/>
              <a:buNone/>
            </a:pPr>
            <a:endParaRPr lang="en-GB" altLang="en-US" sz="1800">
              <a:solidFill>
                <a:srgbClr val="000000"/>
              </a:solidFill>
              <a:latin typeface="Arial" charset="0"/>
              <a:cs typeface="Arial" charset="0"/>
            </a:endParaRPr>
          </a:p>
          <a:p>
            <a:pPr eaLnBrk="1" fontAlgn="base" hangingPunct="1">
              <a:spcBef>
                <a:spcPct val="0"/>
              </a:spcBef>
              <a:spcAft>
                <a:spcPct val="0"/>
              </a:spcAft>
              <a:buFontTx/>
              <a:buNone/>
            </a:pPr>
            <a:r>
              <a:rPr lang="ru-RU" altLang="en-US" sz="1800">
                <a:solidFill>
                  <a:srgbClr val="000000"/>
                </a:solidFill>
                <a:latin typeface="Arial" charset="0"/>
                <a:cs typeface="Arial" charset="0"/>
              </a:rPr>
              <a:t>В</a:t>
            </a:r>
            <a:r>
              <a:rPr lang="en-GB" altLang="en-US" sz="1800">
                <a:solidFill>
                  <a:srgbClr val="000000"/>
                </a:solidFill>
                <a:latin typeface="Arial" charset="0"/>
                <a:cs typeface="Arial" charset="0"/>
              </a:rPr>
              <a:t> 10</a:t>
            </a:r>
            <a:r>
              <a:rPr lang="ru-RU" altLang="en-US" sz="1800">
                <a:solidFill>
                  <a:srgbClr val="000000"/>
                </a:solidFill>
                <a:latin typeface="Arial" charset="0"/>
                <a:cs typeface="Arial" charset="0"/>
              </a:rPr>
              <a:t> издании</a:t>
            </a:r>
            <a:r>
              <a:rPr lang="en-GB" altLang="en-US" sz="1800">
                <a:solidFill>
                  <a:srgbClr val="000000"/>
                </a:solidFill>
                <a:latin typeface="Arial" charset="0"/>
                <a:cs typeface="Arial" charset="0"/>
              </a:rPr>
              <a:t>, </a:t>
            </a:r>
            <a:r>
              <a:rPr lang="ru-RU" altLang="en-US" sz="1800">
                <a:solidFill>
                  <a:srgbClr val="000000"/>
                </a:solidFill>
                <a:latin typeface="Arial" charset="0"/>
                <a:cs typeface="Arial" charset="0"/>
              </a:rPr>
              <a:t>выпущенном</a:t>
            </a:r>
            <a:r>
              <a:rPr lang="en-GB" altLang="en-US" sz="1800">
                <a:solidFill>
                  <a:srgbClr val="000000"/>
                </a:solidFill>
                <a:latin typeface="Arial" charset="0"/>
                <a:cs typeface="Arial" charset="0"/>
              </a:rPr>
              <a:t> Oxford University Press</a:t>
            </a:r>
            <a:r>
              <a:rPr lang="ru-RU" altLang="en-US" sz="1800">
                <a:solidFill>
                  <a:srgbClr val="000000"/>
                </a:solidFill>
                <a:latin typeface="Arial" charset="0"/>
                <a:cs typeface="Arial" charset="0"/>
              </a:rPr>
              <a:t> в 2007</a:t>
            </a:r>
            <a:r>
              <a:rPr lang="en-GB" altLang="en-US" sz="1800">
                <a:solidFill>
                  <a:srgbClr val="000000"/>
                </a:solidFill>
                <a:latin typeface="Arial" charset="0"/>
                <a:cs typeface="Arial" charset="0"/>
              </a:rPr>
              <a:t>, </a:t>
            </a:r>
            <a:r>
              <a:rPr lang="ru-RU" altLang="en-US" sz="1800">
                <a:solidFill>
                  <a:srgbClr val="000000"/>
                </a:solidFill>
                <a:latin typeface="Arial" charset="0"/>
                <a:cs typeface="Arial" charset="0"/>
              </a:rPr>
              <a:t>руководство продолжило наращивать объём, который составляет сейчас</a:t>
            </a:r>
            <a:r>
              <a:rPr lang="en-GB" altLang="en-US" sz="1800">
                <a:solidFill>
                  <a:srgbClr val="000000"/>
                </a:solidFill>
                <a:latin typeface="Arial" charset="0"/>
                <a:cs typeface="Arial" charset="0"/>
              </a:rPr>
              <a:t> </a:t>
            </a:r>
            <a:r>
              <a:rPr lang="en-GB" altLang="en-US" sz="1800" b="1">
                <a:solidFill>
                  <a:srgbClr val="000000"/>
                </a:solidFill>
                <a:latin typeface="Arial" charset="0"/>
                <a:cs typeface="Arial" charset="0"/>
              </a:rPr>
              <a:t>1032 </a:t>
            </a:r>
            <a:r>
              <a:rPr lang="ru-RU" altLang="en-US" sz="1800" b="1">
                <a:solidFill>
                  <a:srgbClr val="000000"/>
                </a:solidFill>
                <a:latin typeface="Arial" charset="0"/>
                <a:cs typeface="Arial" charset="0"/>
              </a:rPr>
              <a:t>страниц</a:t>
            </a:r>
            <a:r>
              <a:rPr lang="en-GB" altLang="en-US" sz="1800" b="1">
                <a:solidFill>
                  <a:srgbClr val="000000"/>
                </a:solidFill>
                <a:latin typeface="Arial" charset="0"/>
                <a:cs typeface="Arial" charset="0"/>
              </a:rPr>
              <a:t>.</a:t>
            </a:r>
          </a:p>
        </p:txBody>
      </p:sp>
      <p:sp>
        <p:nvSpPr>
          <p:cNvPr id="243716" name="TextBox 3"/>
          <p:cNvSpPr txBox="1">
            <a:spLocks noChangeArrowheads="1"/>
          </p:cNvSpPr>
          <p:nvPr/>
        </p:nvSpPr>
        <p:spPr bwMode="auto">
          <a:xfrm>
            <a:off x="107950" y="188913"/>
            <a:ext cx="4895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en-US" sz="1800" b="1">
                <a:solidFill>
                  <a:srgbClr val="1F497D"/>
                </a:solidFill>
                <a:latin typeface="OUP2 Argo" pitchFamily="2" charset="0"/>
                <a:cs typeface="Arial" charset="0"/>
              </a:rPr>
              <a:t>AMA Manual of Style</a:t>
            </a:r>
          </a:p>
          <a:p>
            <a:pPr eaLnBrk="1" fontAlgn="base" hangingPunct="1">
              <a:spcBef>
                <a:spcPct val="0"/>
              </a:spcBef>
              <a:spcAft>
                <a:spcPct val="0"/>
              </a:spcAft>
              <a:buFontTx/>
              <a:buNone/>
            </a:pPr>
            <a:r>
              <a:rPr lang="en-GB" altLang="en-US" sz="1800" b="1">
                <a:solidFill>
                  <a:srgbClr val="1F497D"/>
                </a:solidFill>
                <a:latin typeface="OUP2 Argo" pitchFamily="2" charset="0"/>
                <a:cs typeface="Arial" charset="0"/>
              </a:rPr>
              <a:t>A Guide for Authors and editors</a:t>
            </a:r>
          </a:p>
          <a:p>
            <a:pPr eaLnBrk="1" fontAlgn="base" hangingPunct="1">
              <a:spcBef>
                <a:spcPct val="0"/>
              </a:spcBef>
              <a:spcAft>
                <a:spcPct val="0"/>
              </a:spcAft>
              <a:buFontTx/>
              <a:buNone/>
            </a:pPr>
            <a:r>
              <a:rPr lang="en-GB" altLang="en-US" sz="1800" b="1">
                <a:solidFill>
                  <a:srgbClr val="1F497D"/>
                </a:solidFill>
                <a:latin typeface="OUP2 Argo" pitchFamily="2" charset="0"/>
                <a:cs typeface="Arial" charset="0"/>
              </a:rPr>
              <a:t>(</a:t>
            </a:r>
            <a:r>
              <a:rPr lang="ru-RU" altLang="en-US" sz="1800" b="1">
                <a:solidFill>
                  <a:srgbClr val="1F497D"/>
                </a:solidFill>
                <a:latin typeface="OUP2 Argo" pitchFamily="2" charset="0"/>
                <a:cs typeface="Arial" charset="0"/>
              </a:rPr>
              <a:t>руководство для авторов и редакторов</a:t>
            </a:r>
            <a:r>
              <a:rPr lang="en-GB" altLang="en-US" sz="1800" b="1">
                <a:solidFill>
                  <a:srgbClr val="1F497D"/>
                </a:solidFill>
                <a:latin typeface="OUP2 Argo" pitchFamily="2" charset="0"/>
                <a:cs typeface="Arial" charset="0"/>
              </a:rPr>
              <a:t>)</a:t>
            </a:r>
            <a:endParaRPr lang="ru-RU" altLang="en-US" sz="1800" b="1">
              <a:solidFill>
                <a:srgbClr val="1F497D"/>
              </a:solidFill>
              <a:latin typeface="OUP2 Argo" pitchFamily="2" charset="0"/>
              <a:cs typeface="Arial" charset="0"/>
            </a:endParaRPr>
          </a:p>
          <a:p>
            <a:pPr eaLnBrk="1" fontAlgn="base" hangingPunct="1">
              <a:spcBef>
                <a:spcPct val="0"/>
              </a:spcBef>
              <a:spcAft>
                <a:spcPct val="0"/>
              </a:spcAft>
              <a:buFontTx/>
              <a:buNone/>
            </a:pPr>
            <a:endParaRPr lang="en-GB" altLang="en-US" sz="1800" b="1">
              <a:solidFill>
                <a:srgbClr val="1F497D"/>
              </a:solidFill>
              <a:latin typeface="OUP2 Argo" pitchFamily="2" charset="0"/>
              <a:cs typeface="Arial" charset="0"/>
            </a:endParaRPr>
          </a:p>
        </p:txBody>
      </p:sp>
    </p:spTree>
    <p:extLst>
      <p:ext uri="{BB962C8B-B14F-4D97-AF65-F5344CB8AC3E}">
        <p14:creationId xmlns:p14="http://schemas.microsoft.com/office/powerpoint/2010/main" val="1395969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M</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1" y="1627094"/>
            <a:ext cx="9233176" cy="497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07576" y="386372"/>
            <a:ext cx="5325036" cy="400110"/>
          </a:xfrm>
          <a:prstGeom prst="rect">
            <a:avLst/>
          </a:prstGeom>
          <a:noFill/>
        </p:spPr>
        <p:txBody>
          <a:bodyPr wrap="square" rtlCol="0">
            <a:spAutoFit/>
          </a:bodyPr>
          <a:lstStyle/>
          <a:p>
            <a:r>
              <a:rPr lang="en-GB" sz="2000" b="1" dirty="0" smtClean="0">
                <a:solidFill>
                  <a:schemeClr val="tx2"/>
                </a:solidFill>
              </a:rPr>
              <a:t>AMA Manual of Style</a:t>
            </a:r>
            <a:endParaRPr lang="en-GB" sz="2000" b="1" dirty="0">
              <a:solidFill>
                <a:schemeClr val="tx2"/>
              </a:solidFill>
            </a:endParaRPr>
          </a:p>
        </p:txBody>
      </p:sp>
    </p:spTree>
    <p:extLst>
      <p:ext uri="{BB962C8B-B14F-4D97-AF65-F5344CB8AC3E}">
        <p14:creationId xmlns:p14="http://schemas.microsoft.com/office/powerpoint/2010/main" val="2968489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3"/>
          <p:cNvSpPr>
            <a:spLocks noGrp="1"/>
          </p:cNvSpPr>
          <p:nvPr>
            <p:ph type="title"/>
          </p:nvPr>
        </p:nvSpPr>
        <p:spPr bwMode="auto">
          <a:xfrm>
            <a:off x="336550" y="2149475"/>
            <a:ext cx="8523288" cy="44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rIns="91440" bIns="45720" numCol="1" compatLnSpc="1">
            <a:prstTxWarp prst="textNoShape">
              <a:avLst/>
            </a:prstTxWarp>
            <a:normAutofit fontScale="90000"/>
          </a:bodyPr>
          <a:lstStyle/>
          <a:p>
            <a:pPr eaLnBrk="1" hangingPunct="1"/>
            <a:r>
              <a:rPr lang="en-GB" altLang="en-US" smtClean="0"/>
              <a:t>What is the </a:t>
            </a:r>
            <a:r>
              <a:rPr lang="en-GB" altLang="en-US" i="1" smtClean="0"/>
              <a:t>AMA Manual of Style</a:t>
            </a:r>
            <a:r>
              <a:rPr lang="en-GB" altLang="en-US" smtClean="0"/>
              <a:t>?</a:t>
            </a:r>
            <a:br>
              <a:rPr lang="en-GB" altLang="en-US" smtClean="0"/>
            </a:br>
            <a:endParaRPr lang="en-US" altLang="en-US" smtClean="0"/>
          </a:p>
        </p:txBody>
      </p:sp>
      <p:sp>
        <p:nvSpPr>
          <p:cNvPr id="7" name="Text Placeholder 6"/>
          <p:cNvSpPr>
            <a:spLocks noGrp="1"/>
          </p:cNvSpPr>
          <p:nvPr>
            <p:ph type="body" sz="quarter" idx="14"/>
          </p:nvPr>
        </p:nvSpPr>
        <p:spPr>
          <a:xfrm>
            <a:off x="463550" y="2954338"/>
            <a:ext cx="2778125" cy="2743200"/>
          </a:xfrm>
        </p:spPr>
        <p:txBody>
          <a:bodyPr rtlCol="0"/>
          <a:lstStyle/>
          <a:p>
            <a:pPr marL="285750" indent="-285750" eaLnBrk="1" fontAlgn="auto" hangingPunct="1">
              <a:spcAft>
                <a:spcPts val="0"/>
              </a:spcAft>
              <a:buFont typeface="Arial" pitchFamily="34" charset="0"/>
              <a:buChar char="•"/>
              <a:defRPr/>
            </a:pPr>
            <a:r>
              <a:rPr lang="en-GB" sz="1400" dirty="0" smtClean="0"/>
              <a:t>A must-have guide for anyone involved in medical or scientific publishing</a:t>
            </a:r>
          </a:p>
          <a:p>
            <a:pPr eaLnBrk="1" fontAlgn="auto" hangingPunct="1">
              <a:spcAft>
                <a:spcPts val="0"/>
              </a:spcAft>
              <a:defRPr/>
            </a:pPr>
            <a:endParaRPr lang="en-GB" sz="1400" dirty="0"/>
          </a:p>
          <a:p>
            <a:pPr marL="285750" indent="-285750" eaLnBrk="1" fontAlgn="auto" hangingPunct="1">
              <a:spcAft>
                <a:spcPts val="0"/>
              </a:spcAft>
              <a:buFont typeface="Arial" pitchFamily="34" charset="0"/>
              <a:buChar char="•"/>
              <a:defRPr/>
            </a:pPr>
            <a:r>
              <a:rPr lang="en-GB" sz="1400" dirty="0"/>
              <a:t>An essential, one-stop resource providing quick access to authoritative </a:t>
            </a:r>
            <a:r>
              <a:rPr lang="en-GB" sz="1400" dirty="0" smtClean="0"/>
              <a:t>information.</a:t>
            </a:r>
          </a:p>
          <a:p>
            <a:pPr marL="285750" indent="-285750" eaLnBrk="1" fontAlgn="auto" hangingPunct="1">
              <a:spcAft>
                <a:spcPts val="0"/>
              </a:spcAft>
              <a:buFont typeface="Arial" pitchFamily="34" charset="0"/>
              <a:buChar char="•"/>
              <a:defRPr/>
            </a:pPr>
            <a:endParaRPr lang="en-GB" sz="1400" dirty="0" smtClean="0"/>
          </a:p>
          <a:p>
            <a:pPr marL="285750" indent="-285750" eaLnBrk="1" fontAlgn="auto" hangingPunct="1">
              <a:spcAft>
                <a:spcPts val="0"/>
              </a:spcAft>
              <a:buFont typeface="Arial" pitchFamily="34" charset="0"/>
              <a:buChar char="•"/>
              <a:defRPr/>
            </a:pPr>
            <a:r>
              <a:rPr lang="en-GB" sz="1400" dirty="0" smtClean="0"/>
              <a:t>Everything you need to produce well-organized and clear manuscripts</a:t>
            </a:r>
          </a:p>
          <a:p>
            <a:pPr eaLnBrk="1" fontAlgn="auto" hangingPunct="1">
              <a:spcAft>
                <a:spcPts val="0"/>
              </a:spcAft>
              <a:defRPr/>
            </a:pPr>
            <a:r>
              <a:rPr lang="en-GB" sz="1200" dirty="0" smtClean="0"/>
              <a:t/>
            </a:r>
            <a:br>
              <a:rPr lang="en-GB" sz="1200" dirty="0" smtClean="0"/>
            </a:br>
            <a:endParaRPr lang="en-GB" sz="1200" dirty="0" smtClean="0"/>
          </a:p>
          <a:p>
            <a:pPr eaLnBrk="1" fontAlgn="auto" hangingPunct="1">
              <a:spcAft>
                <a:spcPts val="0"/>
              </a:spcAft>
              <a:defRPr/>
            </a:pPr>
            <a:endParaRPr lang="en-GB" dirty="0"/>
          </a:p>
          <a:p>
            <a:pPr eaLnBrk="1" fontAlgn="auto" hangingPunct="1">
              <a:spcAft>
                <a:spcPts val="0"/>
              </a:spcAft>
              <a:defRPr/>
            </a:pPr>
            <a:endParaRPr lang="en-GB" dirty="0"/>
          </a:p>
        </p:txBody>
      </p:sp>
      <p:pic>
        <p:nvPicPr>
          <p:cNvPr id="3789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625" y="2695575"/>
            <a:ext cx="4999038" cy="36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927624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3"/>
          <p:cNvSpPr>
            <a:spLocks noGrp="1"/>
          </p:cNvSpPr>
          <p:nvPr>
            <p:ph type="title"/>
          </p:nvPr>
        </p:nvSpPr>
        <p:spPr bwMode="auto">
          <a:xfrm>
            <a:off x="176213" y="2149475"/>
            <a:ext cx="8683625" cy="44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rIns="91440" bIns="45720" numCol="1" compatLnSpc="1">
            <a:prstTxWarp prst="textNoShape">
              <a:avLst/>
            </a:prstTxWarp>
            <a:normAutofit fontScale="90000"/>
          </a:bodyPr>
          <a:lstStyle/>
          <a:p>
            <a:pPr eaLnBrk="1" hangingPunct="1"/>
            <a:r>
              <a:rPr lang="en-GB" altLang="en-US" smtClean="0"/>
              <a:t>Linking from course packs and reading lists</a:t>
            </a:r>
            <a:br>
              <a:rPr lang="en-GB" altLang="en-US" smtClean="0"/>
            </a:br>
            <a:endParaRPr lang="en-US" altLang="en-US" smtClean="0"/>
          </a:p>
        </p:txBody>
      </p:sp>
      <p:sp>
        <p:nvSpPr>
          <p:cNvPr id="43011" name="Text Placeholder 6"/>
          <p:cNvSpPr>
            <a:spLocks noGrp="1"/>
          </p:cNvSpPr>
          <p:nvPr>
            <p:ph type="body" sz="quarter" idx="14"/>
          </p:nvPr>
        </p:nvSpPr>
        <p:spPr>
          <a:xfrm>
            <a:off x="293688" y="2684463"/>
            <a:ext cx="4278312" cy="3549650"/>
          </a:xfrm>
        </p:spPr>
        <p:txBody>
          <a:bodyPr/>
          <a:lstStyle/>
          <a:p>
            <a:pPr eaLnBrk="1" hangingPunct="1">
              <a:spcBef>
                <a:spcPct val="0"/>
              </a:spcBef>
            </a:pPr>
            <a:r>
              <a:rPr lang="en-GB" altLang="en-US" sz="1400" smtClean="0"/>
              <a:t>To add a chapter to an online course pack or reading list, COPY and PASTE the DOI to the end of the standard URL prefix. Eg. 10.1093/jama/9780195176339.001.0001</a:t>
            </a:r>
          </a:p>
          <a:p>
            <a:pPr eaLnBrk="1" hangingPunct="1">
              <a:spcBef>
                <a:spcPct val="0"/>
              </a:spcBef>
            </a:pPr>
            <a:endParaRPr lang="en-GB" altLang="en-US" sz="1400" smtClean="0"/>
          </a:p>
          <a:p>
            <a:pPr eaLnBrk="1" hangingPunct="1">
              <a:spcBef>
                <a:spcPct val="0"/>
              </a:spcBef>
            </a:pPr>
            <a:r>
              <a:rPr lang="en-GB" altLang="en-US" sz="1400" smtClean="0"/>
              <a:t>	Students who click on this URL will be taken 	straight to this section</a:t>
            </a:r>
          </a:p>
          <a:p>
            <a:pPr eaLnBrk="1" hangingPunct="1">
              <a:spcBef>
                <a:spcPct val="0"/>
              </a:spcBef>
            </a:pPr>
            <a:r>
              <a:rPr lang="en-GB" altLang="en-US" sz="1400" smtClean="0"/>
              <a:t/>
            </a:r>
            <a:br>
              <a:rPr lang="en-GB" altLang="en-US" sz="1400" smtClean="0"/>
            </a:br>
            <a:r>
              <a:rPr lang="en-GB" altLang="en-US" sz="1400" smtClean="0"/>
              <a:t>	DOIs are unique and permanent so you don’t 	need to worry about broken links </a:t>
            </a:r>
          </a:p>
          <a:p>
            <a:pPr eaLnBrk="1" hangingPunct="1">
              <a:spcBef>
                <a:spcPct val="0"/>
              </a:spcBef>
            </a:pPr>
            <a:r>
              <a:rPr lang="en-GB" altLang="en-US" sz="1400" smtClean="0"/>
              <a:t/>
            </a:r>
            <a:br>
              <a:rPr lang="en-GB" altLang="en-US" sz="1400" smtClean="0"/>
            </a:br>
            <a:endParaRPr lang="en-GB" altLang="en-US" sz="1600" smtClean="0"/>
          </a:p>
          <a:p>
            <a:pPr eaLnBrk="1" hangingPunct="1">
              <a:spcBef>
                <a:spcPct val="0"/>
              </a:spcBef>
            </a:pPr>
            <a:endParaRPr lang="en-GB" altLang="en-US" sz="1600" smtClean="0"/>
          </a:p>
          <a:p>
            <a:pPr eaLnBrk="1" hangingPunct="1">
              <a:spcBef>
                <a:spcPct val="0"/>
              </a:spcBef>
            </a:pPr>
            <a:endParaRPr lang="en-GB" altLang="en-US" smtClean="0"/>
          </a:p>
          <a:p>
            <a:pPr eaLnBrk="1" hangingPunct="1">
              <a:spcBef>
                <a:spcPct val="0"/>
              </a:spcBef>
            </a:pPr>
            <a:endParaRPr lang="en-GB" altLang="en-US" smtClean="0"/>
          </a:p>
          <a:p>
            <a:pPr eaLnBrk="1" hangingPunct="1">
              <a:spcBef>
                <a:spcPct val="0"/>
              </a:spcBef>
            </a:pPr>
            <a:r>
              <a:rPr lang="en-GB" altLang="en-US" smtClean="0"/>
              <a:t/>
            </a:r>
            <a:br>
              <a:rPr lang="en-GB" altLang="en-US" smtClean="0"/>
            </a:br>
            <a:endParaRPr lang="en-GB" altLang="en-US" smtClean="0"/>
          </a:p>
          <a:p>
            <a:pPr eaLnBrk="1" hangingPunct="1">
              <a:spcBef>
                <a:spcPct val="0"/>
              </a:spcBef>
            </a:pPr>
            <a:endParaRPr lang="en-GB" altLang="en-US" smtClean="0"/>
          </a:p>
          <a:p>
            <a:pPr eaLnBrk="1" hangingPunct="1">
              <a:spcBef>
                <a:spcPct val="0"/>
              </a:spcBef>
            </a:pPr>
            <a:endParaRPr lang="en-GB" altLang="en-US" smtClean="0"/>
          </a:p>
        </p:txBody>
      </p:sp>
      <p:pic>
        <p:nvPicPr>
          <p:cNvPr id="4301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8" y="37655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688" y="4414838"/>
            <a:ext cx="311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6588" y="2794000"/>
            <a:ext cx="4413250" cy="344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32138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24075"/>
            <a:ext cx="3216275"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3" name="Text Placeholder 4"/>
          <p:cNvSpPr txBox="1">
            <a:spLocks/>
          </p:cNvSpPr>
          <p:nvPr/>
        </p:nvSpPr>
        <p:spPr bwMode="auto">
          <a:xfrm>
            <a:off x="3187700" y="6245225"/>
            <a:ext cx="581183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charset="0"/>
              <a:buChar char="•"/>
              <a:defRPr sz="2400">
                <a:solidFill>
                  <a:srgbClr val="000000"/>
                </a:solidFill>
                <a:latin typeface="Arial" charset="0"/>
                <a:ea typeface="ＭＳ Ｐゴシック" pitchFamily="34" charset="-128"/>
              </a:defRPr>
            </a:lvl1pPr>
            <a:lvl2pPr marL="625475" indent="-358775" eaLnBrk="0" hangingPunct="0">
              <a:spcBef>
                <a:spcPct val="20000"/>
              </a:spcBef>
              <a:buFont typeface="Arial" charset="0"/>
              <a:buChar char="–"/>
              <a:defRPr sz="2400">
                <a:solidFill>
                  <a:srgbClr val="000000"/>
                </a:solidFill>
                <a:latin typeface="Arial" charset="0"/>
                <a:ea typeface="ＭＳ Ｐゴシック" pitchFamily="34" charset="-128"/>
              </a:defRPr>
            </a:lvl2pPr>
            <a:lvl3pPr marL="892175" indent="-266700" eaLnBrk="0" hangingPunct="0">
              <a:spcBef>
                <a:spcPct val="20000"/>
              </a:spcBef>
              <a:buFont typeface="Arial" charset="0"/>
              <a:buChar char="•"/>
              <a:defRPr sz="2000">
                <a:solidFill>
                  <a:srgbClr val="000000"/>
                </a:solidFill>
                <a:latin typeface="Arial" charset="0"/>
                <a:ea typeface="ＭＳ Ｐゴシック" pitchFamily="34" charset="-128"/>
              </a:defRPr>
            </a:lvl3pPr>
            <a:lvl4pPr marL="1168400" indent="-276225" eaLnBrk="0" hangingPunct="0">
              <a:spcBef>
                <a:spcPct val="20000"/>
              </a:spcBef>
              <a:buFont typeface="Arial" charset="0"/>
              <a:buChar char="–"/>
              <a:defRPr sz="2000">
                <a:solidFill>
                  <a:srgbClr val="000000"/>
                </a:solidFill>
                <a:latin typeface="Arial" charset="0"/>
                <a:ea typeface="ＭＳ Ｐゴシック" pitchFamily="34" charset="-128"/>
              </a:defRPr>
            </a:lvl4pPr>
            <a:lvl5pPr marL="1343025" indent="-174625" eaLnBrk="0" hangingPunct="0">
              <a:spcBef>
                <a:spcPct val="20000"/>
              </a:spcBef>
              <a:buFont typeface="Arial" charset="0"/>
              <a:buChar char="»"/>
              <a:defRPr sz="1600">
                <a:solidFill>
                  <a:srgbClr val="000000"/>
                </a:solidFill>
                <a:latin typeface="Arial" charset="0"/>
                <a:ea typeface="ＭＳ Ｐゴシック" pitchFamily="34" charset="-128"/>
              </a:defRPr>
            </a:lvl5pPr>
            <a:lvl6pPr marL="1800225" indent="-174625"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6pPr>
            <a:lvl7pPr marL="2257425" indent="-174625"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7pPr>
            <a:lvl8pPr marL="2714625" indent="-174625"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8pPr>
            <a:lvl9pPr marL="3171825" indent="-174625"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9pPr>
          </a:lstStyle>
          <a:p>
            <a:pPr>
              <a:spcBef>
                <a:spcPct val="0"/>
              </a:spcBef>
              <a:buFont typeface="Arial" charset="0"/>
              <a:buNone/>
            </a:pPr>
            <a:r>
              <a:rPr lang="en-US" altLang="ru-RU" sz="2800" b="1">
                <a:solidFill>
                  <a:srgbClr val="223C76"/>
                </a:solidFill>
                <a:sym typeface="Arial" charset="0"/>
              </a:rPr>
              <a:t>www.oxfordlanguageediting.com</a:t>
            </a:r>
          </a:p>
        </p:txBody>
      </p:sp>
      <p:sp>
        <p:nvSpPr>
          <p:cNvPr id="5124" name="Rectangle 1"/>
          <p:cNvSpPr>
            <a:spLocks noChangeArrowheads="1"/>
          </p:cNvSpPr>
          <p:nvPr/>
        </p:nvSpPr>
        <p:spPr bwMode="auto">
          <a:xfrm>
            <a:off x="3830638" y="3608388"/>
            <a:ext cx="50006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000000"/>
                </a:solidFill>
                <a:latin typeface="Arial" charset="0"/>
                <a:ea typeface="ＭＳ Ｐゴシック" pitchFamily="34" charset="-128"/>
              </a:defRPr>
            </a:lvl1pPr>
            <a:lvl2pPr marL="742950" indent="-285750" eaLnBrk="0" hangingPunct="0">
              <a:spcBef>
                <a:spcPct val="20000"/>
              </a:spcBef>
              <a:buFont typeface="Arial" charset="0"/>
              <a:buChar char="–"/>
              <a:defRPr sz="2400">
                <a:solidFill>
                  <a:srgbClr val="000000"/>
                </a:solidFill>
                <a:latin typeface="Arial" charset="0"/>
                <a:ea typeface="ＭＳ Ｐゴシック" pitchFamily="34" charset="-128"/>
              </a:defRPr>
            </a:lvl2pPr>
            <a:lvl3pPr marL="1143000" indent="-228600" eaLnBrk="0" hangingPunct="0">
              <a:spcBef>
                <a:spcPct val="20000"/>
              </a:spcBef>
              <a:buFont typeface="Arial" charset="0"/>
              <a:buChar char="•"/>
              <a:defRPr sz="2000">
                <a:solidFill>
                  <a:srgbClr val="000000"/>
                </a:solidFill>
                <a:latin typeface="Arial" charset="0"/>
                <a:ea typeface="ＭＳ Ｐゴシック" pitchFamily="34" charset="-128"/>
              </a:defRPr>
            </a:lvl3pPr>
            <a:lvl4pPr marL="1600200" indent="-228600" eaLnBrk="0" hangingPunct="0">
              <a:spcBef>
                <a:spcPct val="20000"/>
              </a:spcBef>
              <a:buFont typeface="Arial" charset="0"/>
              <a:buChar char="–"/>
              <a:defRPr sz="2000">
                <a:solidFill>
                  <a:srgbClr val="000000"/>
                </a:solidFill>
                <a:latin typeface="Arial" charset="0"/>
                <a:ea typeface="ＭＳ Ｐゴシック" pitchFamily="34" charset="-128"/>
              </a:defRPr>
            </a:lvl4pPr>
            <a:lvl5pPr marL="2057400" indent="-228600" eaLnBrk="0" hangingPunct="0">
              <a:spcBef>
                <a:spcPct val="20000"/>
              </a:spcBef>
              <a:buFont typeface="Arial" charset="0"/>
              <a:buChar char="»"/>
              <a:defRPr sz="16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9pPr>
          </a:lstStyle>
          <a:p>
            <a:pPr algn="r">
              <a:spcBef>
                <a:spcPct val="0"/>
              </a:spcBef>
              <a:buFont typeface="Arial" charset="0"/>
              <a:buNone/>
            </a:pPr>
            <a:r>
              <a:rPr lang="en-US" altLang="ru-RU" sz="1600" i="1">
                <a:solidFill>
                  <a:srgbClr val="223C76"/>
                </a:solidFill>
                <a:sym typeface="Arial" charset="0"/>
              </a:rPr>
              <a:t>«По-настоящему позитивный опыт. Меня более чем удовлетворило редактирование моей статьи – особенно мне понравились скорость работы и дружеская манера общения».</a:t>
            </a:r>
          </a:p>
        </p:txBody>
      </p:sp>
    </p:spTree>
    <p:extLst>
      <p:ext uri="{BB962C8B-B14F-4D97-AF65-F5344CB8AC3E}">
        <p14:creationId xmlns:p14="http://schemas.microsoft.com/office/powerpoint/2010/main" val="166247437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Placeholder 3"/>
          <p:cNvSpPr>
            <a:spLocks noGrp="1"/>
          </p:cNvSpPr>
          <p:nvPr>
            <p:ph type="body" sz="quarter" idx="14"/>
          </p:nvPr>
        </p:nvSpPr>
        <p:spPr>
          <a:xfrm>
            <a:off x="287338" y="2141538"/>
            <a:ext cx="8566150" cy="3789362"/>
          </a:xfrm>
        </p:spPr>
        <p:txBody>
          <a:bodyPr/>
          <a:lstStyle/>
          <a:p>
            <a:pPr algn="just"/>
            <a:r>
              <a:rPr lang="en-US" altLang="ru-RU" sz="2000" smtClean="0">
                <a:solidFill>
                  <a:srgbClr val="223C76"/>
                </a:solidFill>
                <a:ea typeface="ＭＳ Ｐゴシック" pitchFamily="34" charset="-128"/>
                <a:sym typeface="Arial" charset="0"/>
              </a:rPr>
              <a:t>Услуга англоязычного редактирования для иностранных ученых позволяет им получить свой текст на превосходном английском языке.</a:t>
            </a:r>
          </a:p>
          <a:p>
            <a:pPr algn="just"/>
            <a:endParaRPr lang="en-US" altLang="ru-RU" sz="2000" smtClean="0">
              <a:solidFill>
                <a:srgbClr val="223C76"/>
              </a:solidFill>
              <a:ea typeface="ＭＳ Ｐゴシック" pitchFamily="34" charset="-128"/>
              <a:sym typeface="Arial" charset="0"/>
            </a:endParaRPr>
          </a:p>
          <a:p>
            <a:pPr algn="just"/>
            <a:r>
              <a:rPr lang="en-US" altLang="ru-RU" sz="2000" smtClean="0">
                <a:solidFill>
                  <a:srgbClr val="223C76"/>
                </a:solidFill>
                <a:ea typeface="ＭＳ Ｐゴシック" pitchFamily="34" charset="-128"/>
                <a:sym typeface="Arial" charset="0"/>
              </a:rPr>
              <a:t>Мы редактируем журнальные рефераты и статьи, письма, доклады и книги по всем научным дисциплинам.</a:t>
            </a:r>
          </a:p>
          <a:p>
            <a:pPr algn="just"/>
            <a:endParaRPr lang="en-US" altLang="ru-RU" sz="2000" smtClean="0">
              <a:solidFill>
                <a:srgbClr val="223C76"/>
              </a:solidFill>
              <a:ea typeface="ＭＳ Ｐゴシック" pitchFamily="34" charset="-128"/>
              <a:sym typeface="Arial" charset="0"/>
            </a:endParaRPr>
          </a:p>
          <a:p>
            <a:pPr algn="just"/>
            <a:r>
              <a:rPr lang="en-US" altLang="ru-RU" sz="2000" smtClean="0">
                <a:solidFill>
                  <a:srgbClr val="223C76"/>
                </a:solidFill>
                <a:ea typeface="ＭＳ Ｐゴシック" pitchFamily="34" charset="-128"/>
                <a:sym typeface="Arial" charset="0"/>
              </a:rPr>
              <a:t>Услуга Oxford Language Editing </a:t>
            </a:r>
            <a:r>
              <a:rPr lang="ru-RU" altLang="ru-RU" sz="2000" smtClean="0">
                <a:solidFill>
                  <a:srgbClr val="223C76"/>
                </a:solidFill>
                <a:ea typeface="ＭＳ Ｐゴシック" pitchFamily="34" charset="-128"/>
                <a:sym typeface="Arial" charset="0"/>
              </a:rPr>
              <a:t>адресована </a:t>
            </a:r>
            <a:r>
              <a:rPr lang="en-US" altLang="ru-RU" sz="2000" smtClean="0">
                <a:solidFill>
                  <a:srgbClr val="223C76"/>
                </a:solidFill>
                <a:ea typeface="ＭＳ Ｐゴシック" pitchFamily="34" charset="-128"/>
                <a:sym typeface="Arial" charset="0"/>
              </a:rPr>
              <a:t>учены</a:t>
            </a:r>
            <a:r>
              <a:rPr lang="ru-RU" altLang="ru-RU" sz="2000" smtClean="0">
                <a:solidFill>
                  <a:srgbClr val="223C76"/>
                </a:solidFill>
                <a:ea typeface="ＭＳ Ｐゴシック" pitchFamily="34" charset="-128"/>
                <a:sym typeface="Arial" charset="0"/>
              </a:rPr>
              <a:t>м</a:t>
            </a:r>
            <a:r>
              <a:rPr lang="en-US" altLang="ru-RU" sz="2000" smtClean="0">
                <a:solidFill>
                  <a:srgbClr val="223C76"/>
                </a:solidFill>
                <a:ea typeface="ＭＳ Ｐゴシック" pitchFamily="34" charset="-128"/>
                <a:sym typeface="Arial" charset="0"/>
              </a:rPr>
              <a:t> во всем мире</a:t>
            </a:r>
            <a:r>
              <a:rPr lang="ru-RU" altLang="ru-RU" sz="2000" smtClean="0">
                <a:ea typeface="ＭＳ Ｐゴシック" pitchFamily="34" charset="-128"/>
                <a:sym typeface="Arial" charset="0"/>
              </a:rPr>
              <a:t> –</a:t>
            </a:r>
            <a:r>
              <a:rPr lang="en-US" altLang="ru-RU" sz="2000" smtClean="0">
                <a:solidFill>
                  <a:srgbClr val="223C76"/>
                </a:solidFill>
                <a:ea typeface="ＭＳ Ｐゴシック" pitchFamily="34" charset="-128"/>
                <a:sym typeface="Arial" charset="0"/>
              </a:rPr>
              <a:t>независимо от того, где именно они хотят публиковаться.</a:t>
            </a:r>
          </a:p>
        </p:txBody>
      </p:sp>
      <p:sp>
        <p:nvSpPr>
          <p:cNvPr id="6147" name="Title 1"/>
          <p:cNvSpPr>
            <a:spLocks noGrp="1"/>
          </p:cNvSpPr>
          <p:nvPr>
            <p:ph type="title"/>
          </p:nvPr>
        </p:nvSpPr>
        <p:spPr>
          <a:xfrm>
            <a:off x="287338" y="312738"/>
            <a:ext cx="6937375" cy="1270000"/>
          </a:xfrm>
        </p:spPr>
        <p:txBody>
          <a:bodyPr/>
          <a:lstStyle/>
          <a:p>
            <a:r>
              <a:rPr lang="en-US" altLang="ru-RU" sz="2400" smtClean="0">
                <a:solidFill>
                  <a:srgbClr val="223C76"/>
                </a:solidFill>
                <a:ea typeface="ＭＳ Ｐゴシック" pitchFamily="34" charset="-128"/>
                <a:sym typeface="Arial" charset="0"/>
              </a:rPr>
              <a:t>Наш</a:t>
            </a:r>
            <a:r>
              <a:rPr lang="ru-RU" altLang="ru-RU" sz="2400" smtClean="0">
                <a:solidFill>
                  <a:srgbClr val="223C76"/>
                </a:solidFill>
                <a:ea typeface="ＭＳ Ｐゴシック" pitchFamily="34" charset="-128"/>
                <a:sym typeface="Arial" charset="0"/>
              </a:rPr>
              <a:t>а </a:t>
            </a:r>
            <a:r>
              <a:rPr lang="en-US" altLang="ru-RU" sz="2400" smtClean="0">
                <a:solidFill>
                  <a:srgbClr val="223C76"/>
                </a:solidFill>
                <a:ea typeface="ＭＳ Ｐゴシック" pitchFamily="34" charset="-128"/>
                <a:sym typeface="Arial" charset="0"/>
              </a:rPr>
              <a:t>услуг</a:t>
            </a:r>
            <a:r>
              <a:rPr lang="ru-RU" altLang="ru-RU" sz="2400" smtClean="0">
                <a:solidFill>
                  <a:srgbClr val="223C76"/>
                </a:solidFill>
                <a:ea typeface="ＭＳ Ｐゴシック" pitchFamily="34" charset="-128"/>
                <a:sym typeface="Arial" charset="0"/>
              </a:rPr>
              <a:t>а</a:t>
            </a:r>
            <a:endParaRPr lang="en-US" altLang="ru-RU" sz="2400" smtClean="0">
              <a:solidFill>
                <a:srgbClr val="223C76"/>
              </a:solidFill>
              <a:ea typeface="ＭＳ Ｐゴシック" pitchFamily="34" charset="-128"/>
              <a:sym typeface="Arial" charset="0"/>
            </a:endParaRPr>
          </a:p>
        </p:txBody>
      </p:sp>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6048375"/>
            <a:ext cx="40973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500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87338" y="312738"/>
            <a:ext cx="6937375" cy="1270000"/>
          </a:xfrm>
        </p:spPr>
        <p:txBody>
          <a:bodyPr/>
          <a:lstStyle/>
          <a:p>
            <a:r>
              <a:rPr lang="en-US" altLang="ru-RU" smtClean="0">
                <a:solidFill>
                  <a:srgbClr val="223C76"/>
                </a:solidFill>
                <a:ea typeface="ＭＳ Ｐゴシック" pitchFamily="34" charset="-128"/>
                <a:sym typeface="Arial" charset="0"/>
              </a:rPr>
              <a:t>Наши редакторы</a:t>
            </a:r>
          </a:p>
        </p:txBody>
      </p:sp>
      <p:sp>
        <p:nvSpPr>
          <p:cNvPr id="7171" name="TextBox 2"/>
          <p:cNvSpPr txBox="1">
            <a:spLocks noChangeArrowheads="1"/>
          </p:cNvSpPr>
          <p:nvPr/>
        </p:nvSpPr>
        <p:spPr bwMode="auto">
          <a:xfrm>
            <a:off x="406400" y="2252663"/>
            <a:ext cx="837406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2400">
                <a:solidFill>
                  <a:srgbClr val="000000"/>
                </a:solidFill>
                <a:latin typeface="Arial" charset="0"/>
                <a:ea typeface="ＭＳ Ｐゴシック" pitchFamily="34" charset="-128"/>
              </a:defRPr>
            </a:lvl1pPr>
            <a:lvl2pPr marL="800100" indent="-342900" eaLnBrk="0" hangingPunct="0">
              <a:spcBef>
                <a:spcPct val="20000"/>
              </a:spcBef>
              <a:buFont typeface="Arial" charset="0"/>
              <a:buChar char="–"/>
              <a:defRPr sz="2400">
                <a:solidFill>
                  <a:srgbClr val="000000"/>
                </a:solidFill>
                <a:latin typeface="Arial" charset="0"/>
                <a:ea typeface="ＭＳ Ｐゴシック" pitchFamily="34" charset="-128"/>
              </a:defRPr>
            </a:lvl2pPr>
            <a:lvl3pPr marL="1143000" indent="-228600" eaLnBrk="0" hangingPunct="0">
              <a:spcBef>
                <a:spcPct val="20000"/>
              </a:spcBef>
              <a:buFont typeface="Arial" charset="0"/>
              <a:buChar char="•"/>
              <a:defRPr sz="2000">
                <a:solidFill>
                  <a:srgbClr val="000000"/>
                </a:solidFill>
                <a:latin typeface="Arial" charset="0"/>
                <a:ea typeface="ＭＳ Ｐゴシック" pitchFamily="34" charset="-128"/>
              </a:defRPr>
            </a:lvl3pPr>
            <a:lvl4pPr marL="1600200" indent="-228600" eaLnBrk="0" hangingPunct="0">
              <a:spcBef>
                <a:spcPct val="20000"/>
              </a:spcBef>
              <a:buFont typeface="Arial" charset="0"/>
              <a:buChar char="–"/>
              <a:defRPr sz="2000">
                <a:solidFill>
                  <a:srgbClr val="000000"/>
                </a:solidFill>
                <a:latin typeface="Arial" charset="0"/>
                <a:ea typeface="ＭＳ Ｐゴシック" pitchFamily="34" charset="-128"/>
              </a:defRPr>
            </a:lvl4pPr>
            <a:lvl5pPr marL="2057400" indent="-228600" eaLnBrk="0" hangingPunct="0">
              <a:spcBef>
                <a:spcPct val="20000"/>
              </a:spcBef>
              <a:buFont typeface="Arial" charset="0"/>
              <a:buChar char="»"/>
              <a:defRPr sz="16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9pPr>
          </a:lstStyle>
          <a:p>
            <a:pPr>
              <a:spcBef>
                <a:spcPct val="0"/>
              </a:spcBef>
            </a:pPr>
            <a:r>
              <a:rPr lang="ru-RU" altLang="ru-RU" sz="2000">
                <a:solidFill>
                  <a:srgbClr val="223C76"/>
                </a:solidFill>
                <a:sym typeface="Arial" charset="0"/>
              </a:rPr>
              <a:t>Профильная команда из </a:t>
            </a:r>
            <a:r>
              <a:rPr lang="en-US" altLang="ru-RU" sz="2000">
                <a:solidFill>
                  <a:srgbClr val="223C76"/>
                </a:solidFill>
                <a:sym typeface="Arial" charset="0"/>
              </a:rPr>
              <a:t>150 редакторов-фрилансеров</a:t>
            </a:r>
          </a:p>
          <a:p>
            <a:pPr>
              <a:spcBef>
                <a:spcPct val="0"/>
              </a:spcBef>
            </a:pPr>
            <a:endParaRPr lang="en-US" altLang="ru-RU" sz="2000">
              <a:solidFill>
                <a:srgbClr val="223C76"/>
              </a:solidFill>
              <a:sym typeface="Arial" charset="0"/>
            </a:endParaRPr>
          </a:p>
          <a:p>
            <a:pPr>
              <a:spcBef>
                <a:spcPct val="0"/>
              </a:spcBef>
            </a:pPr>
            <a:r>
              <a:rPr lang="en-US" altLang="ru-RU" sz="2000">
                <a:solidFill>
                  <a:srgbClr val="223C76"/>
                </a:solidFill>
                <a:sym typeface="Arial" charset="0"/>
              </a:rPr>
              <a:t>Носители английского языка</a:t>
            </a:r>
          </a:p>
          <a:p>
            <a:pPr>
              <a:spcBef>
                <a:spcPct val="0"/>
              </a:spcBef>
            </a:pPr>
            <a:endParaRPr lang="en-US" altLang="ru-RU" sz="2000">
              <a:solidFill>
                <a:srgbClr val="223C76"/>
              </a:solidFill>
              <a:sym typeface="Arial" charset="0"/>
            </a:endParaRPr>
          </a:p>
          <a:p>
            <a:pPr>
              <a:spcBef>
                <a:spcPct val="0"/>
              </a:spcBef>
            </a:pPr>
            <a:r>
              <a:rPr lang="en-US" altLang="ru-RU" sz="2000">
                <a:solidFill>
                  <a:srgbClr val="223C76"/>
                </a:solidFill>
                <a:sym typeface="Arial" charset="0"/>
              </a:rPr>
              <a:t>Высокая квалификация в своих дисциплинах</a:t>
            </a:r>
          </a:p>
          <a:p>
            <a:pPr>
              <a:spcBef>
                <a:spcPct val="0"/>
              </a:spcBef>
            </a:pPr>
            <a:endParaRPr lang="en-US" altLang="ru-RU" sz="2000">
              <a:solidFill>
                <a:srgbClr val="223C76"/>
              </a:solidFill>
              <a:sym typeface="Arial" charset="0"/>
            </a:endParaRPr>
          </a:p>
          <a:p>
            <a:pPr>
              <a:spcBef>
                <a:spcPct val="0"/>
              </a:spcBef>
            </a:pPr>
            <a:r>
              <a:rPr lang="en-US" altLang="ru-RU" sz="2000">
                <a:solidFill>
                  <a:srgbClr val="223C76"/>
                </a:solidFill>
                <a:sym typeface="Arial" charset="0"/>
              </a:rPr>
              <a:t>Убедительный список публикаций</a:t>
            </a:r>
          </a:p>
          <a:p>
            <a:pPr>
              <a:spcBef>
                <a:spcPct val="0"/>
              </a:spcBef>
            </a:pPr>
            <a:endParaRPr lang="en-US" altLang="ru-RU" sz="2000">
              <a:solidFill>
                <a:srgbClr val="223C76"/>
              </a:solidFill>
              <a:sym typeface="Arial" charset="0"/>
            </a:endParaRPr>
          </a:p>
          <a:p>
            <a:pPr>
              <a:spcBef>
                <a:spcPct val="0"/>
              </a:spcBef>
            </a:pPr>
            <a:r>
              <a:rPr lang="en-US" altLang="ru-RU" sz="2000">
                <a:solidFill>
                  <a:srgbClr val="223C76"/>
                </a:solidFill>
                <a:sym typeface="Arial" charset="0"/>
              </a:rPr>
              <a:t>Предыдущий опыт редактирования</a:t>
            </a:r>
          </a:p>
        </p:txBody>
      </p:sp>
      <p:pic>
        <p:nvPicPr>
          <p:cNvPr id="71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6048375"/>
            <a:ext cx="40973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09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7942</TotalTime>
  <Words>5055</Words>
  <Application>Microsoft Office PowerPoint</Application>
  <PresentationFormat>On-screen Show (4:3)</PresentationFormat>
  <Paragraphs>827</Paragraphs>
  <Slides>120</Slides>
  <Notes>56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120</vt:i4>
      </vt:variant>
    </vt:vector>
  </HeadingPairs>
  <TitlesOfParts>
    <vt:vector size="133" baseType="lpstr">
      <vt:lpstr>Arial Unicode MS</vt:lpstr>
      <vt:lpstr>ＭＳ Ｐゴシック</vt:lpstr>
      <vt:lpstr>Aharoni</vt:lpstr>
      <vt:lpstr>Arial</vt:lpstr>
      <vt:lpstr>Calibri</vt:lpstr>
      <vt:lpstr>Calibri Light</vt:lpstr>
      <vt:lpstr>Cambria</vt:lpstr>
      <vt:lpstr>Myriad Pro</vt:lpstr>
      <vt:lpstr>OUP Swift Light</vt:lpstr>
      <vt:lpstr>OUP2 Argo</vt:lpstr>
      <vt:lpstr>Times</vt:lpstr>
      <vt:lpstr>Wingdings</vt:lpstr>
      <vt:lpstr>New Look</vt:lpstr>
      <vt:lpstr>PowerPoint Presentation</vt:lpstr>
      <vt:lpstr>Agenda for the session</vt:lpstr>
      <vt:lpstr>The University of Oxford</vt:lpstr>
      <vt:lpstr>Oxford University and Research</vt:lpstr>
      <vt:lpstr>Scholarships at Oxford University</vt:lpstr>
      <vt:lpstr>Scholarships</vt:lpstr>
      <vt:lpstr> </vt:lpstr>
      <vt:lpstr>Our Mission</vt:lpstr>
      <vt:lpstr>A Very Short Introduction</vt:lpstr>
      <vt:lpstr>Our publishing areas…</vt:lpstr>
      <vt:lpstr> </vt:lpstr>
      <vt:lpstr>Support to Students Researchers and Academics</vt:lpstr>
      <vt:lpstr>PowerPoint Presentation</vt:lpstr>
      <vt:lpstr>PowerPoint Presentation</vt:lpstr>
      <vt:lpstr>Oxford Dictionaries </vt:lpstr>
      <vt:lpstr>PowerPoint Presentation</vt:lpstr>
      <vt:lpstr>Very Short Introductions</vt:lpstr>
      <vt:lpstr>PowerPoint Presentation</vt:lpstr>
      <vt:lpstr>PowerPoint Presentation</vt:lpstr>
      <vt:lpstr>PowerPoint Presentation</vt:lpstr>
      <vt:lpstr>PowerPoint Presentation</vt:lpstr>
      <vt:lpstr>PowerPoint Presentation</vt:lpstr>
      <vt:lpstr>PowerPoint Presentation</vt:lpstr>
      <vt:lpstr>Oxford Handbooks Online</vt:lpstr>
      <vt:lpstr>PowerPoint Presentation</vt:lpstr>
      <vt:lpstr>Editors in Chief and Editorial Boards</vt:lpstr>
      <vt:lpstr>University Press Scholarship Online</vt:lpstr>
      <vt:lpstr>PowerPoint Presentation</vt:lpstr>
      <vt:lpstr>PowerPoint Presentation</vt:lpstr>
      <vt:lpstr>PowerPoint Presentation</vt:lpstr>
      <vt:lpstr>PowerPoint Presentation</vt:lpstr>
      <vt:lpstr>Oxford Journals Online</vt:lpstr>
      <vt:lpstr>OUP Journal Joiners </vt:lpstr>
      <vt:lpstr>PowerPoint Presentation</vt:lpstr>
      <vt:lpstr>PowerPoint Presentation</vt:lpstr>
      <vt:lpstr>PowerPoint Presentation</vt:lpstr>
      <vt:lpstr>PowerPoint Presentation</vt:lpstr>
      <vt:lpstr>Oxford Research Encyclopaedias</vt:lpstr>
      <vt:lpstr>PowerPoint Presentation</vt:lpstr>
      <vt:lpstr>Discoverability</vt:lpstr>
      <vt:lpstr>Discoverability</vt:lpstr>
      <vt:lpstr>PowerPoint Presentation</vt:lpstr>
      <vt:lpstr>PowerPoint Presentation</vt:lpstr>
      <vt:lpstr>Before you start………….</vt:lpstr>
      <vt:lpstr>Ideas where to start</vt:lpstr>
      <vt:lpstr>PowerPoint Presentation</vt:lpstr>
      <vt:lpstr>Be Careful:</vt:lpstr>
      <vt:lpstr>References:</vt:lpstr>
      <vt:lpstr>Oxford Bibliographies Online</vt:lpstr>
      <vt:lpstr>PowerPoint Presentation</vt:lpstr>
      <vt:lpstr>PowerPoint Presentation</vt:lpstr>
      <vt:lpstr>Think of a literature review as a  jigsaw puzzle</vt:lpstr>
      <vt:lpstr>PowerPoint Presentation</vt:lpstr>
      <vt:lpstr>PowerPoint Presentation</vt:lpstr>
      <vt:lpstr>PowerPoint Presentation</vt:lpstr>
      <vt:lpstr>PowerPoint Presentation</vt:lpstr>
      <vt:lpstr>Criteria You Might Look At:</vt:lpstr>
      <vt:lpstr>Questions to Ask Yourself  When  Choosing:</vt:lpstr>
      <vt:lpstr>PROCESS!!!!!</vt:lpstr>
      <vt:lpstr>PowerPoint Presentation</vt:lpstr>
      <vt:lpstr>Research is all about peer review</vt:lpstr>
      <vt:lpstr>The Process</vt:lpstr>
      <vt:lpstr>The Process</vt:lpstr>
      <vt:lpstr>Process 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a good paper? HINT: Editors and reviewers look for …</vt:lpstr>
      <vt:lpstr>Co-authorship?</vt:lpstr>
      <vt:lpstr>Peer Review:</vt:lpstr>
      <vt:lpstr>Plagiarism and referencing</vt:lpstr>
      <vt:lpstr>Revising</vt:lpstr>
      <vt:lpstr>Dealing with the comments:</vt:lpstr>
      <vt:lpstr>PowerPoint Presentation</vt:lpstr>
      <vt:lpstr>In case of rejection:</vt:lpstr>
      <vt:lpstr>PowerPoint Presentation</vt:lpstr>
      <vt:lpstr>If your article is rejected</vt:lpstr>
      <vt:lpstr>How to sell your work</vt:lpstr>
      <vt:lpstr>PowerPoint Presentation</vt:lpstr>
      <vt:lpstr>PowerPoint Presentation</vt:lpstr>
      <vt:lpstr>PowerPoint Presentation</vt:lpstr>
      <vt:lpstr>EPIGEUM</vt:lpstr>
      <vt:lpstr>History</vt:lpstr>
      <vt:lpstr>Facts</vt:lpstr>
      <vt:lpstr>Content by sector</vt:lpstr>
      <vt:lpstr>Content by sector</vt:lpstr>
      <vt:lpstr>Content by sector</vt:lpstr>
      <vt:lpstr>PowerPoint Presentation</vt:lpstr>
      <vt:lpstr>M</vt:lpstr>
      <vt:lpstr>What is the AMA Manual of Style? </vt:lpstr>
      <vt:lpstr>Linking from course packs and reading lists </vt:lpstr>
      <vt:lpstr>PowerPoint Presentation</vt:lpstr>
      <vt:lpstr>Наша услуга</vt:lpstr>
      <vt:lpstr>Наши редакторы</vt:lpstr>
      <vt:lpstr>Серьезное отношение к обязательствам перед авторами</vt:lpstr>
      <vt:lpstr>Наш процесс редактирования</vt:lpstr>
      <vt:lpstr>PowerPoint Presentation</vt:lpstr>
      <vt:lpstr>Reference Publishing  at  Oxford University Press</vt:lpstr>
      <vt:lpstr>Reference at Oxford University Press</vt:lpstr>
      <vt:lpstr>PowerPoint Presentation</vt:lpstr>
      <vt:lpstr>How can academic reference help?</vt:lpstr>
      <vt:lpstr>PowerPoint Presentation</vt:lpstr>
      <vt:lpstr>Digital Reference at Oxford University Press</vt:lpstr>
      <vt:lpstr>Digital publishing model </vt:lpstr>
      <vt:lpstr>Global network of research</vt:lpstr>
      <vt:lpstr>Oxford Bibliographies</vt:lpstr>
      <vt:lpstr>Oxford Bibliographies: What is it?</vt:lpstr>
      <vt:lpstr>PowerPoint Presentation</vt:lpstr>
      <vt:lpstr>Oxford Bibliographies: International authorship</vt:lpstr>
      <vt:lpstr>Research Encyclopedias</vt:lpstr>
      <vt:lpstr>Oxford Research Encyclopedias</vt:lpstr>
      <vt:lpstr>Disciplines Covered</vt:lpstr>
      <vt:lpstr>Oxford Research Encyclopaedias</vt:lpstr>
      <vt:lpstr>PowerPoint Presentation</vt:lpstr>
      <vt:lpstr>Any 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Nigel Lea</dc:creator>
  <cp:lastModifiedBy>DEMBOWSKI, Marcin</cp:lastModifiedBy>
  <cp:revision>307</cp:revision>
  <cp:lastPrinted>2012-05-17T13:01:50Z</cp:lastPrinted>
  <dcterms:created xsi:type="dcterms:W3CDTF">2010-07-14T07:44:25Z</dcterms:created>
  <dcterms:modified xsi:type="dcterms:W3CDTF">2015-10-22T04:59:20Z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